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6"/>
    <p:sldMasterId id="2147483665" r:id="rId7"/>
  </p:sldMasterIdLst>
  <p:notesMasterIdLst>
    <p:notesMasterId r:id="rId37"/>
  </p:notesMasterIdLst>
  <p:sldIdLst>
    <p:sldId id="300" r:id="rId8"/>
    <p:sldId id="323" r:id="rId9"/>
    <p:sldId id="302" r:id="rId10"/>
    <p:sldId id="259" r:id="rId11"/>
    <p:sldId id="324" r:id="rId12"/>
    <p:sldId id="303" r:id="rId13"/>
    <p:sldId id="304" r:id="rId14"/>
    <p:sldId id="325" r:id="rId15"/>
    <p:sldId id="326" r:id="rId16"/>
    <p:sldId id="305" r:id="rId17"/>
    <p:sldId id="320" r:id="rId18"/>
    <p:sldId id="322" r:id="rId19"/>
    <p:sldId id="321" r:id="rId20"/>
    <p:sldId id="317" r:id="rId21"/>
    <p:sldId id="316" r:id="rId22"/>
    <p:sldId id="319" r:id="rId23"/>
    <p:sldId id="331" r:id="rId24"/>
    <p:sldId id="333" r:id="rId25"/>
    <p:sldId id="334" r:id="rId26"/>
    <p:sldId id="335" r:id="rId27"/>
    <p:sldId id="336" r:id="rId28"/>
    <p:sldId id="337" r:id="rId29"/>
    <p:sldId id="338" r:id="rId30"/>
    <p:sldId id="339" r:id="rId31"/>
    <p:sldId id="345" r:id="rId32"/>
    <p:sldId id="346" r:id="rId33"/>
    <p:sldId id="347" r:id="rId34"/>
    <p:sldId id="318" r:id="rId35"/>
    <p:sldId id="31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3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Jack </a:t>
            </a:r>
            <a:r>
              <a:rPr lang="en-US" err="1"/>
              <a:t>Tradewinds</a:t>
            </a:r>
            <a:r>
              <a:rPr lang="en-US"/>
              <a:t>, CIO of </a:t>
            </a:r>
            <a:r>
              <a:rPr lang="en-US" err="1"/>
              <a:t>AdventureWorks</a:t>
            </a:r>
            <a:r>
              <a:rPr lang="en-US"/>
              <a:t> Travel</a:t>
            </a:r>
          </a:p>
          <a:p>
            <a:pPr marL="171450" indent="-171450">
              <a:buFont typeface="Arial" panose="020B0604020202020204" pitchFamily="34" charset="0"/>
              <a:buChar char="•"/>
            </a:pPr>
            <a:r>
              <a:rPr lang="en-US"/>
              <a:t>The primary audience is business decision makers and technology decision makers. </a:t>
            </a:r>
          </a:p>
          <a:p>
            <a:pPr marL="171450" indent="-171450">
              <a:buFont typeface="Arial" panose="020B0604020202020204" pitchFamily="34" charset="0"/>
              <a:buChar char="•"/>
            </a:pPr>
            <a:r>
              <a:rPr lang="en-US"/>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 high level:</a:t>
            </a:r>
          </a:p>
          <a:p>
            <a:pPr marL="171450" indent="-171450">
              <a:buFont typeface="Arial" panose="020B0604020202020204" pitchFamily="34" charset="0"/>
              <a:buChar char="•"/>
            </a:pPr>
            <a:r>
              <a:rPr lang="en-US"/>
              <a:t>Historical data being copied into Azure blob storage utilizing Azure Data Factory</a:t>
            </a:r>
          </a:p>
          <a:p>
            <a:pPr marL="171450" indent="-171450">
              <a:buFont typeface="Arial" panose="020B0604020202020204" pitchFamily="34" charset="0"/>
              <a:buChar char="•"/>
            </a:pPr>
            <a:r>
              <a:rPr lang="en-US"/>
              <a:t>Historical data explored and prepared using Spark SQL on HDInsight or SQL Data Warehouse</a:t>
            </a:r>
          </a:p>
          <a:p>
            <a:pPr marL="171450" indent="-171450">
              <a:buFont typeface="Arial" panose="020B0604020202020204" pitchFamily="34" charset="0"/>
              <a:buChar char="•"/>
            </a:pPr>
            <a:r>
              <a:rPr lang="en-US"/>
              <a:t>Azure Machine Learning model created and operationalized into a published Predictive Web Service for the web app to query</a:t>
            </a:r>
          </a:p>
          <a:p>
            <a:pPr marL="171450" indent="-171450">
              <a:buFont typeface="Arial" panose="020B0604020202020204" pitchFamily="34" charset="0"/>
              <a:buChar char="•"/>
            </a:pPr>
            <a:r>
              <a:rPr lang="en-US"/>
              <a:t>Batch ML scoring handled via Azure Data Factory. Data written back to blob storage, for querying via Spark SQL.</a:t>
            </a:r>
          </a:p>
          <a:p>
            <a:pPr marL="171450" indent="-171450">
              <a:buFont typeface="Arial" panose="020B0604020202020204" pitchFamily="34" charset="0"/>
              <a:buChar char="•"/>
            </a:pPr>
            <a:r>
              <a:rPr lang="en-US"/>
              <a:t>Map visualizations are provided via an embedded Power BI report</a:t>
            </a:r>
          </a:p>
          <a:p>
            <a:pPr marL="171450" indent="-171450">
              <a:buFont typeface="Arial" panose="020B0604020202020204" pitchFamily="34" charset="0"/>
              <a:buChar char="•"/>
            </a:pPr>
            <a:r>
              <a:rPr lang="en-US"/>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you recommend that AWT get their historical data into Azure? What services would you suggest, and what are the specific steps they would need to take to prepare and transfer the data? Where would the loaded data land?</a:t>
            </a:r>
            <a:endParaRPr lang="en-US" sz="1000" b="1" i="1"/>
          </a:p>
          <a:p>
            <a:endParaRPr lang="en-US"/>
          </a:p>
          <a:p>
            <a:pPr marL="171450" indent="-171450">
              <a:buFont typeface="Arial" panose="020B0604020202020204" pitchFamily="34" charset="0"/>
              <a:buChar char="•"/>
            </a:pPr>
            <a:r>
              <a:rPr lang="en-US"/>
              <a:t>Loading historical flight and weather data from their on-premises data store into Azure should be preformed using Azure Data Factory (ADF). </a:t>
            </a:r>
          </a:p>
          <a:p>
            <a:pPr marL="171450" indent="-171450">
              <a:buFont typeface="Arial" panose="020B0604020202020204" pitchFamily="34" charset="0"/>
              <a:buChar char="•"/>
            </a:pPr>
            <a:r>
              <a:rPr lang="en-US"/>
              <a:t>Use a continuous pipeline containing a copy activity configured to copy time partitioned source data into Azure</a:t>
            </a:r>
          </a:p>
          <a:p>
            <a:pPr marL="171450" indent="-171450">
              <a:buFont typeface="Arial" panose="020B0604020202020204" pitchFamily="34" charset="0"/>
              <a:buChar char="•"/>
            </a:pPr>
            <a:r>
              <a:rPr lang="en-US"/>
              <a:t>Scheduled job will copy all historical files into Azure storage, as well as ingest any future data</a:t>
            </a:r>
          </a:p>
          <a:p>
            <a:pPr marL="171450" indent="-171450">
              <a:buFont typeface="Arial" panose="020B0604020202020204" pitchFamily="34" charset="0"/>
              <a:buChar char="•"/>
            </a:pPr>
            <a:r>
              <a:rPr lang="en-US"/>
              <a:t>Because their historical data is stored on-premises, AWT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What service would you recommend AWT capitalize on in order to explore the flat files they get from the United States Department of Transportation (USDOT) using SQL?</a:t>
            </a:r>
            <a:endParaRPr lang="en-US" sz="1000" b="1" i="1"/>
          </a:p>
          <a:p>
            <a:endParaRPr lang="en-US"/>
          </a:p>
          <a:p>
            <a:r>
              <a:rPr lang="en-US"/>
              <a:t>AWT could use either HDInsight or SQL Data Warehouse (SQL DW) to prepare their data using SQL. Spark on HDInsight provides Spark SQL, and SQL DW would enable them to use </a:t>
            </a:r>
            <a:r>
              <a:rPr lang="en-US" err="1"/>
              <a:t>PolyBase</a:t>
            </a:r>
            <a:r>
              <a:rPr lang="en-US"/>
              <a:t> to query files that live on Hadoop Distributed File System (HDFS).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If you suggested HDInsight, what specific configuration would you use? What components of the Hadoop stack would you use to allow AWT analysts to query and prep the data? How would they author and execute these data prep tasks? </a:t>
            </a:r>
            <a:endParaRPr lang="en-US" sz="1200" b="1">
              <a:solidFill>
                <a:schemeClr val="tx1"/>
              </a:solidFill>
              <a:latin typeface="Segoe UI Semilight" panose="020B0402040204020203" pitchFamily="34" charset="0"/>
              <a:cs typeface="Segoe UI Semilight" panose="020B0402040204020203" pitchFamily="34"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recommending HDInsight, the configuration should be to use Spark on HDInsight. By using a </a:t>
            </a:r>
            <a:r>
              <a:rPr lang="en-US" err="1"/>
              <a:t>Jupyter</a:t>
            </a:r>
            <a:r>
              <a:rPr lang="en-US"/>
              <a:t> notebook on their HDInsight Spark cluster, AWT will get a preset </a:t>
            </a:r>
            <a:r>
              <a:rPr lang="en-US" err="1"/>
              <a:t>sqlContext</a:t>
            </a:r>
            <a:r>
              <a:rPr lang="en-US"/>
              <a:t> that can be used to run Hive queries using Spark SQL on the data in HDFS. Using Spark SQL, the historical flight and weather data can be saved into Hive 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If you suggested SQL Data Warehouse, explain how you would configure the SQL DW instance?</a:t>
            </a:r>
            <a:endParaRPr lang="en-US" sz="1000" b="1" i="1"/>
          </a:p>
          <a:p>
            <a:endParaRPr lang="en-US"/>
          </a:p>
          <a:p>
            <a:r>
              <a:rPr lang="en-US"/>
              <a:t>If recommending SQL Data Warehouse (SQL DW), they could query the files in HDFS using </a:t>
            </a:r>
            <a:r>
              <a:rPr lang="en-US" err="1"/>
              <a:t>PolyBase</a:t>
            </a:r>
            <a:r>
              <a:rPr lang="en-US"/>
              <a:t>. AWT would need to create the appropriate external tables atop the flight delay files available in HDFS, which actually live in the Azure Storage account that is registered with their SQL Data Warehouse instance.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Why did you recommend HDInsight over SQL Data Warehouse or vice versa?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a:t>While AWT could use either HDInsight or SQL Data Warehouse (SQL DW), the preferred solution for data preparation is to use a Spark cluster on HDInsight because the customer expressed interest in it. Within a </a:t>
            </a:r>
            <a:r>
              <a:rPr lang="en-US" err="1"/>
              <a:t>Jupyter</a:t>
            </a:r>
            <a:r>
              <a:rPr lang="en-US"/>
              <a:t> notebook on their HDInsight Spark cluster, developers can use either Scala or Python to easily work with files stored in Azure storage, where they will get a preset </a:t>
            </a:r>
            <a:r>
              <a:rPr lang="en-US" err="1"/>
              <a:t>sqlContext</a:t>
            </a:r>
            <a:r>
              <a:rPr lang="en-US"/>
              <a:t> that can be used to run Hive queries using Spark SQL. Spark SQL allows developers to leverage their existing SQL skills to query the historical flight and weather data, and write those data into Hive tables accessible to Power BI, allowing easy visualization and access to reporting on data scored by their Machine Learning models.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What technology would you recommend that AWT use for implementing their machine learning model?</a:t>
            </a:r>
            <a:endParaRPr lang="en-US" sz="1000" b="1" i="1"/>
          </a:p>
          <a:p>
            <a:endParaRPr lang="en-US"/>
          </a:p>
          <a:p>
            <a:r>
              <a:rPr lang="en-US"/>
              <a:t>Azure Machine Learning (Azure ML)</a:t>
            </a:r>
          </a:p>
          <a:p>
            <a:endParaRPr lang="en-US"/>
          </a:p>
          <a:p>
            <a:r>
              <a:rPr lang="en-US" sz="1200" b="1" i="1"/>
              <a:t>How would you guide AWT to load data so it can be processed by the machine learning model?</a:t>
            </a:r>
          </a:p>
          <a:p>
            <a:endParaRPr lang="en-US" b="1"/>
          </a:p>
          <a:p>
            <a:r>
              <a:rPr lang="en-US"/>
              <a:t>The data used for training would need to be uploaded into a dataset or accessed using the Reader module from Azure Storage blobs. Some amount of data preparation work would need to be done first using Spark to create subsets of data that will be used for training and validation.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What category of machine learning algorithm would you recommend to AWT for use in constructing their model? For this scenario your options are clustering, regression or two-class classification. Why?</a:t>
            </a:r>
            <a:endParaRPr lang="en-US" sz="1200" b="1">
              <a:solidFill>
                <a:schemeClr val="tx1"/>
              </a:solidFill>
              <a:latin typeface="Segoe UI Semilight" panose="020B0402040204020203" pitchFamily="34" charset="0"/>
              <a:cs typeface="Segoe UI Semilight" panose="020B0402040204020203" pitchFamily="34" charset="0"/>
            </a:endParaRPr>
          </a:p>
          <a:p>
            <a:endParaRPr lang="en-US"/>
          </a:p>
          <a:p>
            <a:r>
              <a:rPr lang="en-US"/>
              <a:t>Given that AWT only wants a binary prediction of flight delayed or flight not delayed, they should proceed with a two-class classification algorithm.</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endParaRPr lang="en-US" sz="1000" b="1" i="1"/>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There are multiple approaches AWT could use to perform feature selection and to identify the data attributes that are the most helpful in accurately predicting a delay. </a:t>
            </a:r>
            <a:endParaRPr lang="en-US"/>
          </a:p>
          <a:p>
            <a:pPr marL="171450" indent="-171450">
              <a:buFont typeface="Arial" panose="020B0604020202020204" pitchFamily="34" charset="0"/>
              <a:buChar char="•"/>
            </a:pPr>
            <a:r>
              <a:rPr lang="en-US"/>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a:t>Additionally, they should use the Evaluate Statistics module to identify and remove fields that do not add value (for example, because they are mostly empty or only have a constant value). </a:t>
            </a:r>
          </a:p>
          <a:p>
            <a:pPr marL="171450" indent="-171450">
              <a:buFont typeface="Arial" panose="020B0604020202020204" pitchFamily="34" charset="0"/>
              <a:buChar char="•"/>
            </a:pPr>
            <a:r>
              <a:rPr lang="en-US"/>
              <a:t>Construct a preliminary model and validate how it performs against the training data. </a:t>
            </a:r>
          </a:p>
          <a:p>
            <a:pPr marL="171450" indent="-171450">
              <a:buFont typeface="Arial" panose="020B0604020202020204" pitchFamily="34" charset="0"/>
              <a:buChar char="•"/>
            </a:pPr>
            <a:r>
              <a:rPr lang="en-US"/>
              <a:t>In additional passes, they might choose to use the Feature Selection modules or the Principal Component Analysis module that statistically rank the fields that provide the greatest predictive value against the training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can be expressed using Execute R and Execute Python Script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you recommend AWT measure the success of their model?</a:t>
            </a:r>
            <a:endParaRPr lang="en-US" sz="1200" b="1">
              <a:solidFill>
                <a:schemeClr val="tx1"/>
              </a:solidFill>
              <a:latin typeface="Segoe UI Semilight" panose="020B0402040204020203" pitchFamily="34" charset="0"/>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a:solidFill>
                  <a:schemeClr val="tx1"/>
                </a:solidFill>
                <a:latin typeface="+mn-lt"/>
                <a:ea typeface="+mn-ea"/>
                <a:cs typeface="+mn-cs"/>
              </a:rPr>
              <a:t>To properly measure the success of a classification model, it is important to reserve some of the historical data to “test” the model, and never use it for training, to see how it performs against a known outcome.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a:solidFill>
                  <a:schemeClr val="tx1"/>
                </a:solidFill>
                <a:latin typeface="+mn-lt"/>
                <a:ea typeface="+mn-ea"/>
                <a:cs typeface="+mn-cs"/>
              </a:rPr>
              <a:t>Measuring the error on the training set and validation set separately gives a clear indicator of whether the model is in danger overfitting.</a:t>
            </a:r>
          </a:p>
          <a:p>
            <a:pPr marL="171450" indent="-171450">
              <a:buFont typeface="Arial" panose="020B0604020202020204" pitchFamily="34" charset="0"/>
              <a:buChar char="•"/>
            </a:pPr>
            <a:r>
              <a:rPr lang="en-US"/>
              <a:t>The output of the prediction as well as the “correct” output is passed to the Evaluate Model module which provides scores such as those from the Confusion Matrix that give a perspective on accuracy and in what situations the models makes mistakes. </a:t>
            </a:r>
          </a:p>
          <a:p>
            <a:pPr marL="171450" indent="-171450">
              <a:buFont typeface="Arial" panose="020B0604020202020204" pitchFamily="34" charset="0"/>
              <a:buChar char="•"/>
            </a:pPr>
            <a:r>
              <a:rPr lang="en-US"/>
              <a:t>A more sophisticated validation model could involve using an ensemble approach, such as that provided by the Cross Validate Model module which takes multiple passes through the input data set to ascertain the performance.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can AWT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AWT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Use Azure ML’s Batch Execution API called via a Machine Learning Predictive pipeline created in Azure Data Factory. ADF will handle calling the Batch Execute API of the published predictive web service to score the historical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ADF pipeline will write the scored result files back to blob storage.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It would not require any changes to their ML model. ADF will handle calling the batch execution API, and the location of the scored files is set in the ADF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a:solidFill>
                  <a:schemeClr val="tx1"/>
                </a:solidFill>
                <a:latin typeface="Segoe UI Semilight" panose="020B0402040204020203" pitchFamily="34" charset="0"/>
                <a:cs typeface="Segoe UI Semilight" panose="020B0402040204020203" pitchFamily="34" charset="0"/>
              </a:rPr>
              <a:t>How would you suggest AWT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a:solidFill>
                  <a:schemeClr val="tx1"/>
                </a:solidFill>
                <a:latin typeface="+mn-lt"/>
                <a:ea typeface="+mn-ea"/>
                <a:cs typeface="+mn-cs"/>
              </a:rPr>
              <a:t>They could retrieve the weather forecast data from a third-party service that provides a REST API. An example of such a service is weatherunderground.com.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a:t>Is Power BI an option for AWT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Yes, Power BI is a good option for AWT’s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AWT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The preferred solution for visualizing bulk delay predictions is to load a Power BI embedded report containing map visualizations for delays by airport into the Flight Delays web app. The report uses Power BI Direct Query against a Hive table generated in HDInsight.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Does Azure offer a machine learning solution that does not require a PhD in statistics? </a:t>
            </a:r>
          </a:p>
          <a:p>
            <a:pPr marL="171450" indent="-171450">
              <a:buFont typeface="Arial" panose="020B0604020202020204" pitchFamily="34" charset="0"/>
              <a:buChar char="•"/>
            </a:pPr>
            <a:r>
              <a:rPr lang="en-US"/>
              <a:t>Yes. Azure Machine Learning provides tools that are powerful enough for the data scientist, but are approachable by the developer.</a:t>
            </a:r>
          </a:p>
          <a:p>
            <a:pPr marL="0" indent="0">
              <a:buFont typeface="Arial" panose="020B0604020202020204" pitchFamily="34" charset="0"/>
              <a:buNone/>
            </a:pPr>
            <a:endParaRPr lang="en-US"/>
          </a:p>
          <a:p>
            <a:r>
              <a:rPr lang="en-US" b="1"/>
              <a:t>We have heard that creating a machine learning model takes a month to build and another 2–3 months to operationalize so that it is useable from our production systems. Is this true?</a:t>
            </a:r>
          </a:p>
          <a:p>
            <a:pPr marL="171450" indent="-171450">
              <a:buFont typeface="Arial" panose="020B0604020202020204" pitchFamily="34" charset="0"/>
              <a:buChar char="•"/>
            </a:pPr>
            <a:r>
              <a:rPr lang="en-US"/>
              <a:t>This is true in the traditional process for creating machine learning models, whereby the data scientist creates a model (for example, in R) and then hands it over to developers who translate it into Java or C#—which can take months to get the translation correct and performant. With Azure ML, operationalizing a model is done by converting a scoring experiment into a Web service, which takes only a few clicks.</a:t>
            </a:r>
          </a:p>
          <a:p>
            <a:pPr marL="171450" indent="-171450">
              <a:buFont typeface="Arial" panose="020B0604020202020204" pitchFamily="34" charset="0"/>
              <a:buChar char="•"/>
            </a:pPr>
            <a:endParaRPr lang="en-US"/>
          </a:p>
          <a:p>
            <a:r>
              <a:rPr lang="en-US" b="1"/>
              <a:t>We’d like our operationalized models to be flexible in the inputs they support. In some cases, we want to provide both the flight and weather data to get a prediction. In others we just want to provide flight data and have the weather looked up. Is this possible? </a:t>
            </a:r>
          </a:p>
          <a:p>
            <a:pPr marL="171450" indent="-171450">
              <a:buFont typeface="Arial" panose="020B0604020202020204" pitchFamily="34" charset="0"/>
              <a:buChar char="•"/>
            </a:pPr>
            <a:r>
              <a:rPr lang="en-US"/>
              <a:t>Yes. It is possible to add multiple web service input modules to the experiment, allowing you to add multiple sources, joining them at runtime or processing them separately.</a:t>
            </a: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Can we query flat files in the file system using SQL?</a:t>
            </a:r>
          </a:p>
          <a:p>
            <a:pPr marL="171450" indent="-171450">
              <a:buFont typeface="Arial" panose="020B0604020202020204" pitchFamily="34" charset="0"/>
              <a:buChar char="•"/>
            </a:pPr>
            <a:r>
              <a:rPr lang="en-US"/>
              <a:t>Yes. There are many options for using a SQL syntax to query files in Blob storage such as SQL Data Warehouse and HDInsight with Spark SQL or Hive.</a:t>
            </a:r>
          </a:p>
          <a:p>
            <a:pPr marL="0" indent="0">
              <a:buFont typeface="Arial" panose="020B0604020202020204" pitchFamily="34" charset="0"/>
              <a:buNone/>
            </a:pPr>
            <a:endParaRPr lang="en-US"/>
          </a:p>
          <a:p>
            <a:r>
              <a:rPr lang="en-US" b="1"/>
              <a:t>Is HDInsight our only option for running SQL on Hadoop solutions  in Azure?</a:t>
            </a:r>
          </a:p>
          <a:p>
            <a:pPr marL="171450" indent="-171450">
              <a:buFont typeface="Arial" panose="020B0604020202020204" pitchFamily="34" charset="0"/>
              <a:buChar char="•"/>
            </a:pPr>
            <a:r>
              <a:rPr lang="en-US"/>
              <a:t>No. Hortonworks , Cloudera and </a:t>
            </a:r>
            <a:r>
              <a:rPr lang="en-US" err="1"/>
              <a:t>MapR</a:t>
            </a:r>
            <a:r>
              <a:rPr lang="en-US"/>
              <a:t> provide fully supported distributions that are available in the Azure Marketplace and provide environments for running </a:t>
            </a:r>
            <a:r>
              <a:rPr lang="en-US" err="1"/>
              <a:t>HiveQL</a:t>
            </a:r>
            <a:r>
              <a:rPr lang="en-US"/>
              <a:t> and Spark SQL in Azure.</a:t>
            </a:r>
          </a:p>
          <a:p>
            <a:pPr marL="0" indent="0">
              <a:buFont typeface="Arial" panose="020B0604020202020204" pitchFamily="34" charset="0"/>
              <a:buNone/>
            </a:pPr>
            <a:endParaRPr lang="en-US"/>
          </a:p>
          <a:p>
            <a:r>
              <a:rPr lang="en-US" b="1"/>
              <a:t>Does Azure provide anything that would speed up querying (and exploration) of files in HDFS? </a:t>
            </a:r>
          </a:p>
          <a:p>
            <a:pPr marL="171450" indent="-171450">
              <a:buFont typeface="Arial" panose="020B0604020202020204" pitchFamily="34" charset="0"/>
              <a:buChar char="•"/>
            </a:pPr>
            <a:r>
              <a:rPr lang="en-US"/>
              <a:t>Yes. SQL Data Warehouse provides the ability to create indices on flat file content, as does Hive on HDInsight. </a:t>
            </a:r>
          </a:p>
          <a:p>
            <a:pPr marL="171450" indent="-171450">
              <a:buFont typeface="Arial" panose="020B0604020202020204" pitchFamily="34" charset="0"/>
              <a:buChar char="•"/>
            </a:pPr>
            <a:r>
              <a:rPr lang="en-US"/>
              <a:t>Spark SQL on HDInsight provides a distributed in-memory cache that can aid exploratory queries that often repeat queries against the same subsets of data.</a:t>
            </a:r>
          </a:p>
          <a:p>
            <a:pPr marL="0" indent="0">
              <a:buFont typeface="Arial" panose="020B0604020202020204" pitchFamily="34" charset="0"/>
              <a:buNone/>
            </a:pPr>
            <a:endParaRPr lang="en-US"/>
          </a:p>
          <a:p>
            <a:r>
              <a:rPr lang="en-US" b="1"/>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err="1"/>
              <a:t>DataGuise</a:t>
            </a:r>
            <a:r>
              <a:rPr lang="en-US"/>
              <a:t> provides the </a:t>
            </a:r>
            <a:r>
              <a:rPr lang="en-US" err="1"/>
              <a:t>DGSecure</a:t>
            </a:r>
            <a:r>
              <a:rPr lang="en-US"/>
              <a:t> product line that provides support for the automated detection of sensitive information at the time of data ingest by means of its </a:t>
            </a:r>
            <a:r>
              <a:rPr lang="en-US" err="1"/>
              <a:t>DGSecure</a:t>
            </a:r>
            <a:r>
              <a:rPr lang="en-US"/>
              <a:t> Ingest Agents (which include agents for relational databases, FTP and Apache Flume). </a:t>
            </a:r>
          </a:p>
          <a:p>
            <a:pPr marL="171450" indent="-171450">
              <a:buFont typeface="Arial" panose="020B0604020202020204" pitchFamily="34" charset="0"/>
              <a:buChar char="•"/>
            </a:pPr>
            <a:r>
              <a:rPr lang="en-US"/>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err="1"/>
              <a:t>DGMonitor</a:t>
            </a:r>
            <a:r>
              <a:rPr lang="en-US"/>
              <a:t> provides the ability to centralize monitoring of access to sensitive data, as well as raising alerts when suspicious activity is detected. </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b="1"/>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We’ve heard of Azure Data Lake, but we’re not clear if this currently a good fit for our </a:t>
            </a:r>
            <a:r>
              <a:rPr lang="en-US" b="1" err="1"/>
              <a:t>PoC</a:t>
            </a:r>
            <a:r>
              <a:rPr lang="en-US" b="1"/>
              <a:t> solution, or if we should be using it for interactive analysis of our data. </a:t>
            </a:r>
          </a:p>
          <a:p>
            <a:pPr marL="171450" indent="-171450">
              <a:buFont typeface="Arial" panose="020B0604020202020204" pitchFamily="34" charset="0"/>
              <a:buChar char="•"/>
            </a:pPr>
            <a:r>
              <a:rPr lang="en-US"/>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a:t>In the long run, Azure Data Lake Store is where the customer should consider landing all of their data, but for the purposes of the </a:t>
            </a:r>
            <a:r>
              <a:rPr lang="en-US" err="1"/>
              <a:t>PoC</a:t>
            </a:r>
            <a:r>
              <a:rPr lang="en-US"/>
              <a:t> using Azure Blob Storage is the easier to implement because of its built-in support from the portal.</a:t>
            </a:r>
          </a:p>
          <a:p>
            <a:pPr marL="0" indent="0">
              <a:buFont typeface="Arial" panose="020B0604020202020204" pitchFamily="34" charset="0"/>
              <a:buNone/>
            </a:pPr>
            <a:endParaRPr lang="en-US"/>
          </a:p>
          <a:p>
            <a:pPr marL="0" indent="0">
              <a:buFont typeface="Arial" panose="020B0604020202020204" pitchFamily="34" charset="0"/>
              <a:buNone/>
            </a:pPr>
            <a:r>
              <a:rPr lang="en-US" b="1"/>
              <a:t>We would like to limit access to our SQL DW using centralized Azure Active Directory accounts and groups. Is this possible? I thought I was limited to a user name and password.</a:t>
            </a:r>
          </a:p>
          <a:p>
            <a:pPr marL="171450" indent="-171450">
              <a:buFont typeface="Arial" panose="020B0604020202020204" pitchFamily="34" charset="0"/>
              <a:buChar char="•"/>
            </a:pPr>
            <a:r>
              <a:rPr lang="en-US"/>
              <a:t>It is possible to authenticate to SQL Data Warehouse with an AAD account. Furthermore, you can restrict access to members of certain AAD groups. However, there are certain limitations, such as </a:t>
            </a:r>
            <a:r>
              <a:rPr lang="en-US" err="1"/>
              <a:t>PolyBase</a:t>
            </a:r>
            <a:r>
              <a:rPr lang="en-US"/>
              <a:t> being unable to use AAD for authentication. Also, there is currently no way to use AAD authentication to SQL DW from Power BI.</a:t>
            </a:r>
          </a:p>
          <a:p>
            <a:pPr marL="0" indent="0">
              <a:buFont typeface="Arial" panose="020B0604020202020204" pitchFamily="34" charset="0"/>
              <a:buNone/>
            </a:pPr>
            <a:endParaRPr lang="en-US"/>
          </a:p>
          <a:p>
            <a:r>
              <a:rPr lang="en-US" b="1"/>
              <a:t>Does Azure provide any tools for visualizing our data? Ideally access to these could be managed with Active Directory.</a:t>
            </a:r>
          </a:p>
          <a:p>
            <a:pPr marL="171450" indent="-171450">
              <a:buFont typeface="Arial" panose="020B0604020202020204" pitchFamily="34" charset="0"/>
              <a:buChar char="•"/>
            </a:pPr>
            <a:r>
              <a:rPr lang="en-US"/>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2/28/2018 7:29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AdventureWorks</a:t>
            </a:r>
            <a:r>
              <a:rPr lang="en-US"/>
              <a:t> Travel provides concierge services for business travelers</a:t>
            </a:r>
          </a:p>
          <a:p>
            <a:pPr marL="171450" indent="-171450">
              <a:buFont typeface="Arial" panose="020B0604020202020204" pitchFamily="34" charset="0"/>
              <a:buChar char="•"/>
            </a:pPr>
            <a:r>
              <a:rPr lang="en-US"/>
              <a:t>Working In an increasingly crowded market</a:t>
            </a:r>
          </a:p>
          <a:p>
            <a:pPr marL="171450" indent="-171450">
              <a:buFont typeface="Arial" panose="020B0604020202020204" pitchFamily="34" charset="0"/>
              <a:buChar char="•"/>
            </a:pPr>
            <a:r>
              <a:rPr lang="en-US"/>
              <a:t>Always looking for ways to differentiate themselves, and provide added value to their corporate customers. </a:t>
            </a:r>
          </a:p>
          <a:p>
            <a:pPr marL="171450" indent="-171450">
              <a:buFont typeface="Arial" panose="020B0604020202020204" pitchFamily="34" charset="0"/>
              <a:buChar char="•"/>
            </a:pPr>
            <a:r>
              <a:rPr lang="en-US">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AWT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AWT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REST API calls to a 3</a:t>
            </a:r>
            <a:r>
              <a:rPr lang="en-US" sz="1200" baseline="30000">
                <a:solidFill>
                  <a:schemeClr val="bg1"/>
                </a:solidFill>
                <a:latin typeface="+mn-lt"/>
                <a:cs typeface="Segoe UI" panose="020B0502040204020203" pitchFamily="34" charset="0"/>
              </a:rPr>
              <a:t>rd</a:t>
            </a:r>
            <a:r>
              <a:rPr lang="en-US" sz="1200">
                <a:solidFill>
                  <a:schemeClr val="bg1"/>
                </a:solidFill>
                <a:latin typeface="+mn-lt"/>
                <a:cs typeface="Segoe UI" panose="020B0502040204020203" pitchFamily="34" charset="0"/>
              </a:rPr>
              <a:t> party service will be used to retrieve current weather forecasts.</a:t>
            </a:r>
            <a:endParaRPr lang="en-US">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a:solidFill>
                  <a:schemeClr val="bg1"/>
                </a:solidFill>
                <a:latin typeface="+mn-lt"/>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 </a:t>
            </a:r>
            <a:endParaRPr lang="en-US">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AWT wants to modernize their analytics platform, without sacrificing their ability to query data using SQL.</a:t>
            </a:r>
          </a:p>
          <a:p>
            <a:pPr marL="171450" indent="-171450">
              <a:buFont typeface="Arial" panose="020B0604020202020204" pitchFamily="34" charset="0"/>
              <a:buChar char="•"/>
            </a:pPr>
            <a:r>
              <a:rPr lang="en-US"/>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a:t>AWT want to understand how they will load their large quantity of historical data into Azure. The data is currently stored on-premises.</a:t>
            </a:r>
          </a:p>
          <a:p>
            <a:pPr marL="171450" indent="-171450">
              <a:buFont typeface="Arial" panose="020B0604020202020204" pitchFamily="34" charset="0"/>
              <a:buChar char="•"/>
            </a:pPr>
            <a:r>
              <a:rPr lang="en-US"/>
              <a:t>They need the ability to query the current weather forecast, and use it as input to their flight delay predictions.</a:t>
            </a:r>
          </a:p>
          <a:p>
            <a:pPr marL="171450" indent="-171450">
              <a:buFont typeface="Arial" panose="020B0604020202020204" pitchFamily="34" charset="0"/>
              <a:buChar char="•"/>
            </a:pPr>
            <a:r>
              <a:rPr lang="en-US"/>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Does Azure offer a machine learning solution that does not require a PhD in statistics? </a:t>
            </a:r>
          </a:p>
          <a:p>
            <a:pPr marL="171450" indent="-171450">
              <a:buFont typeface="Arial" panose="020B0604020202020204" pitchFamily="34" charset="0"/>
              <a:buChar char="•"/>
            </a:pPr>
            <a:r>
              <a:rPr lang="en-US"/>
              <a:t>We have heard that creating a machine learning model takes a month to build and another 2–3 months to operationalize so that it is useable from our production systems. Is this true?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We’d like our operationalized models to be flexible in the inputs they support. In some cases, we want to provide both the flight and weather data to get a prediction. In others we just want to provide flight data and have the weather looked up. Is this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Are there any additional services in the Azure Marketplace we could use to identify data loaded that contains PII, monitor access to sensitive data and protect the data at rest (via encryption or masking)? </a:t>
            </a:r>
          </a:p>
          <a:p>
            <a:pPr marL="171450" indent="-171450">
              <a:buFont typeface="Arial" panose="020B0604020202020204" pitchFamily="34" charset="0"/>
              <a:buChar char="•"/>
            </a:pPr>
            <a:r>
              <a:rPr lang="en-US"/>
              <a:t>Is HDInsight our only option for running SQL on Hadoop solutions in Azure?</a:t>
            </a:r>
          </a:p>
          <a:p>
            <a:pPr marL="171450" indent="-171450">
              <a:buFont typeface="Arial" panose="020B0604020202020204" pitchFamily="34" charset="0"/>
              <a:buChar char="•"/>
            </a:pPr>
            <a:r>
              <a:rPr lang="en-US"/>
              <a:t>Can we query flat files in the file system using SQL?</a:t>
            </a:r>
          </a:p>
          <a:p>
            <a:pPr marL="171450" indent="-171450">
              <a:buFont typeface="Arial" panose="020B0604020202020204" pitchFamily="34" charset="0"/>
              <a:buChar char="•"/>
            </a:pPr>
            <a:r>
              <a:rPr lang="en-US"/>
              <a:t>Does Azure provide anything that would speed up querying (and exploration) of files in HDFS?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have heard of Azure Data Lake, but we are not clear about whether this is currently a good fit for our </a:t>
            </a:r>
            <a:r>
              <a:rPr lang="en-US" err="1"/>
              <a:t>PoC</a:t>
            </a:r>
            <a:r>
              <a:rPr lang="en-US"/>
              <a:t> solution, or whether we should be using it for interactive analysis of our data.</a:t>
            </a:r>
          </a:p>
          <a:p>
            <a:pPr marL="171450" indent="-171450">
              <a:buFont typeface="Arial" panose="020B0604020202020204" pitchFamily="34" charset="0"/>
              <a:buChar char="•"/>
            </a:pPr>
            <a:r>
              <a:rPr lang="en-US"/>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Does Azure provide any tools for visualizing our data? Ideally access to these could be managed with Active Directory.</a:t>
            </a:r>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8.png"/><Relationship Id="rId7" Type="http://schemas.openxmlformats.org/officeDocument/2006/relationships/image" Target="../media/image29.svg"/><Relationship Id="rId12"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46.sv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0.sv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8.sv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82295845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a:latin typeface="Segoe UI" panose="020B0502040204020203" pitchFamily="34" charset="0"/>
                          <a:cs typeface="Segoe UI" panose="020B0502040204020203" pitchFamily="34" charset="0"/>
                        </a:rPr>
                        <a:t>Business</a:t>
                      </a:r>
                      <a:r>
                        <a:rPr lang="en-US" sz="1300" b="1" i="1" kern="1200">
                          <a:solidFill>
                            <a:schemeClr val="dk1"/>
                          </a:solidFill>
                          <a:latin typeface="Segoe UI" panose="020B0502040204020203" pitchFamily="34" charset="0"/>
                          <a:ea typeface="+mn-ea"/>
                          <a:cs typeface="Segoe UI" panose="020B0502040204020203" pitchFamily="34" charset="0"/>
                        </a:rPr>
                        <a:t> needs</a:t>
                      </a:r>
                    </a:p>
                    <a:p>
                      <a:r>
                        <a:rPr lang="en-US" sz="1300" b="0" i="0">
                          <a:latin typeface="Segoe UI" panose="020B0502040204020203" pitchFamily="34" charset="0"/>
                          <a:cs typeface="Segoe UI" panose="020B0502040204020203" pitchFamily="34" charset="0"/>
                        </a:rPr>
                        <a:t>(10 minutes)</a:t>
                      </a:r>
                      <a:br>
                        <a:rPr lang="en-US" sz="1300" b="0" i="0">
                          <a:latin typeface="Segoe UI" panose="020B0502040204020203" pitchFamily="34" charset="0"/>
                          <a:cs typeface="Segoe UI" panose="020B0502040204020203" pitchFamily="34" charset="0"/>
                        </a:rPr>
                      </a:br>
                      <a:endParaRPr lang="en-US" sz="1300" b="0" i="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Jack </a:t>
            </a:r>
            <a:r>
              <a:rPr lang="en-US" sz="3600" dirty="0" err="1"/>
              <a:t>Tradewinds</a:t>
            </a:r>
            <a:r>
              <a:rPr lang="en-US" sz="3600" dirty="0"/>
              <a:t>, CIO of </a:t>
            </a:r>
            <a:r>
              <a:rPr lang="en-US" sz="3600" dirty="0" err="1"/>
              <a:t>AdventureWorks</a:t>
            </a:r>
            <a:r>
              <a:rPr lang="en-US" sz="3600" dirty="0"/>
              <a:t> Travel</a:t>
            </a:r>
          </a:p>
          <a:p>
            <a:endParaRPr lang="en-US" sz="3600" dirty="0"/>
          </a:p>
          <a:p>
            <a:r>
              <a:rPr lang="en-US" sz="3600" dirty="0"/>
              <a:t>The primary audience is business decision makers and technology decision makers.</a:t>
            </a:r>
          </a:p>
          <a:p>
            <a:endParaRPr lang="en-US" sz="3600" dirty="0"/>
          </a:p>
          <a:p>
            <a:r>
              <a:rPr lang="en-US" sz="3600" dirty="0"/>
              <a:t>Usually we talk to the Infrastructure Managers who report to the CIOs, or to application sponsors (like a VP LOB, CMO) or to those who represent the Business Unit IT or developers that report to application sponsors.</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Graphic 5" descr="Users">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7685" y="1906292"/>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ferred solution architecture diagram">
            <a:extLst>
              <a:ext uri="{FF2B5EF4-FFF2-40B4-BE49-F238E27FC236}">
                <a16:creationId xmlns:a16="http://schemas.microsoft.com/office/drawing/2014/main" id="{94529BFA-2914-49D2-AA16-5678C0D8059F}"/>
              </a:ext>
            </a:extLst>
          </p:cNvPr>
          <p:cNvPicPr>
            <a:picLocks noChangeAspect="1"/>
          </p:cNvPicPr>
          <p:nvPr/>
        </p:nvPicPr>
        <p:blipFill>
          <a:blip r:embed="rId3"/>
          <a:stretch>
            <a:fillRect/>
          </a:stretch>
        </p:blipFill>
        <p:spPr>
          <a:xfrm>
            <a:off x="925066" y="1189176"/>
            <a:ext cx="10374923" cy="5448356"/>
          </a:xfrm>
          <a:prstGeom prst="rect">
            <a:avLst/>
          </a:prstGeom>
        </p:spPr>
      </p:pic>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7759686A-765E-484B-A1ED-AEDB632E75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2919" y="1622994"/>
            <a:ext cx="6478287" cy="5029200"/>
          </a:xfrm>
          <a:prstGeom prst="rect">
            <a:avLst/>
          </a:prstGeom>
        </p:spPr>
      </p:pic>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C2E3EEDA-841B-4F59-B48D-223B50328ED5}"/>
              </a:ext>
            </a:extLst>
          </p:cNvPr>
          <p:cNvPicPr>
            <a:picLocks noChangeAspect="1"/>
          </p:cNvPicPr>
          <p:nvPr/>
        </p:nvPicPr>
        <p:blipFill>
          <a:blip r:embed="rId5">
            <a:biLevel thresh="25000"/>
          </a:blip>
          <a:stretch>
            <a:fillRect/>
          </a:stretch>
        </p:blipFill>
        <p:spPr>
          <a:xfrm>
            <a:off x="356608" y="2935214"/>
            <a:ext cx="1122801" cy="1097280"/>
          </a:xfrm>
          <a:prstGeom prst="rect">
            <a:avLst/>
          </a:prstGeom>
        </p:spPr>
      </p:pic>
      <p:pic>
        <p:nvPicPr>
          <p:cNvPr id="8" name="Picture 7">
            <a:extLst>
              <a:ext uri="{FF2B5EF4-FFF2-40B4-BE49-F238E27FC236}">
                <a16:creationId xmlns:a16="http://schemas.microsoft.com/office/drawing/2014/main" id="{3C58B8E8-F0D0-43A0-9B9E-3260DF5167CB}"/>
              </a:ext>
            </a:extLst>
          </p:cNvPr>
          <p:cNvPicPr>
            <a:picLocks noChangeAspect="1"/>
          </p:cNvPicPr>
          <p:nvPr/>
        </p:nvPicPr>
        <p:blipFill>
          <a:blip r:embed="rId5">
            <a:biLevel thresh="75000"/>
          </a:blip>
          <a:stretch>
            <a:fillRect/>
          </a:stretch>
        </p:blipFill>
        <p:spPr>
          <a:xfrm>
            <a:off x="654044" y="3666734"/>
            <a:ext cx="1122801" cy="109728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7169727" y="3570411"/>
            <a:ext cx="2841653"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ea typeface="Segoe UI" pitchFamily="34" charset="0"/>
                <a:cs typeface="Segoe UI" pitchFamily="34" charset="0"/>
              </a:rPr>
              <a:t>Monthly copy activity</a:t>
            </a:r>
          </a:p>
        </p:txBody>
      </p:sp>
      <p:sp>
        <p:nvSpPr>
          <p:cNvPr id="10" name="Arrow: Right 9">
            <a:extLst>
              <a:ext uri="{FF2B5EF4-FFF2-40B4-BE49-F238E27FC236}">
                <a16:creationId xmlns:a16="http://schemas.microsoft.com/office/drawing/2014/main" id="{19AD14E6-195B-48D4-B1AA-6A083605F18A}"/>
              </a:ext>
            </a:extLst>
          </p:cNvPr>
          <p:cNvSpPr/>
          <p:nvPr/>
        </p:nvSpPr>
        <p:spPr bwMode="auto">
          <a:xfrm>
            <a:off x="2092842" y="3572420"/>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ea typeface="Segoe UI" pitchFamily="34" charset="0"/>
                <a:cs typeface="Segoe UI" pitchFamily="34" charset="0"/>
              </a:rPr>
              <a:t>Integration runtime</a:t>
            </a:r>
          </a:p>
        </p:txBody>
      </p:sp>
      <p:sp>
        <p:nvSpPr>
          <p:cNvPr id="11" name="TextBox 10">
            <a:extLst>
              <a:ext uri="{FF2B5EF4-FFF2-40B4-BE49-F238E27FC236}">
                <a16:creationId xmlns:a16="http://schemas.microsoft.com/office/drawing/2014/main" id="{E4FD17DB-C523-4F8C-9792-066A87C766D0}"/>
              </a:ext>
            </a:extLst>
          </p:cNvPr>
          <p:cNvSpPr txBox="1"/>
          <p:nvPr/>
        </p:nvSpPr>
        <p:spPr>
          <a:xfrm>
            <a:off x="9767647" y="4764014"/>
            <a:ext cx="248606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2" name="TextBox 11">
            <a:extLst>
              <a:ext uri="{FF2B5EF4-FFF2-40B4-BE49-F238E27FC236}">
                <a16:creationId xmlns:a16="http://schemas.microsoft.com/office/drawing/2014/main" id="{EA8C6786-CBB7-4593-A6F8-9249E2992CB8}"/>
              </a:ext>
            </a:extLst>
          </p:cNvPr>
          <p:cNvSpPr txBox="1"/>
          <p:nvPr/>
        </p:nvSpPr>
        <p:spPr>
          <a:xfrm>
            <a:off x="4866438" y="4764014"/>
            <a:ext cx="2432589"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data factory</a:t>
            </a:r>
          </a:p>
        </p:txBody>
      </p:sp>
      <p:sp>
        <p:nvSpPr>
          <p:cNvPr id="13" name="TextBox 12">
            <a:extLst>
              <a:ext uri="{FF2B5EF4-FFF2-40B4-BE49-F238E27FC236}">
                <a16:creationId xmlns:a16="http://schemas.microsoft.com/office/drawing/2014/main" id="{B1AD4D22-8498-42F7-94CF-EEF523EC9709}"/>
              </a:ext>
            </a:extLst>
          </p:cNvPr>
          <p:cNvSpPr txBox="1"/>
          <p:nvPr/>
        </p:nvSpPr>
        <p:spPr>
          <a:xfrm>
            <a:off x="197717" y="4764014"/>
            <a:ext cx="2083263"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Historical flight</a:t>
            </a:r>
          </a:p>
          <a:p>
            <a:pPr>
              <a:lnSpc>
                <a:spcPct val="90000"/>
              </a:lnSpc>
              <a:spcAft>
                <a:spcPts val="600"/>
              </a:spcAft>
            </a:pPr>
            <a:r>
              <a:rPr lang="en-US" sz="2000">
                <a:gradFill>
                  <a:gsLst>
                    <a:gs pos="2917">
                      <a:schemeClr val="tx1"/>
                    </a:gs>
                    <a:gs pos="30000">
                      <a:schemeClr val="tx1"/>
                    </a:gs>
                  </a:gsLst>
                  <a:lin ang="5400000" scaled="0"/>
                </a:gradFill>
              </a:rPr>
              <a:t>&amp; weather data</a:t>
            </a:r>
            <a:endParaRPr lang="en-US" sz="2000">
              <a:gradFill>
                <a:gsLst>
                  <a:gs pos="2917">
                    <a:schemeClr val="tx1"/>
                  </a:gs>
                  <a:gs pos="30000">
                    <a:schemeClr val="tx1"/>
                  </a:gs>
                </a:gsLst>
                <a:lin ang="5400000" scaled="0"/>
              </a:gradFill>
              <a:cs typeface="Segoe UI Semilight"/>
            </a:endParaRPr>
          </a:p>
        </p:txBody>
      </p:sp>
      <p:pic>
        <p:nvPicPr>
          <p:cNvPr id="15" name="Graphic 14" descr="Monthly calendar">
            <a:extLst>
              <a:ext uri="{FF2B5EF4-FFF2-40B4-BE49-F238E27FC236}">
                <a16:creationId xmlns:a16="http://schemas.microsoft.com/office/drawing/2014/main" id="{9E177CF5-8028-45C4-9459-E850385079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6148" y="2660894"/>
            <a:ext cx="1188720" cy="1188720"/>
          </a:xfrm>
          <a:prstGeom prst="rect">
            <a:avLst/>
          </a:prstGeom>
        </p:spPr>
      </p:pic>
      <p:pic>
        <p:nvPicPr>
          <p:cNvPr id="14" name="Graphic 13">
            <a:extLst>
              <a:ext uri="{FF2B5EF4-FFF2-40B4-BE49-F238E27FC236}">
                <a16:creationId xmlns:a16="http://schemas.microsoft.com/office/drawing/2014/main" id="{8BF209E5-0723-41AE-AA6A-13E571623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3915" y="2935214"/>
            <a:ext cx="1828800" cy="182880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reparation</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0835E5A-DA8B-4A33-BFB9-B43DBC6A1A76}"/>
              </a:ext>
            </a:extLst>
          </p:cNvPr>
          <p:cNvPicPr>
            <a:picLocks noChangeAspect="1"/>
          </p:cNvPicPr>
          <p:nvPr/>
        </p:nvPicPr>
        <p:blipFill>
          <a:blip r:embed="rId3"/>
          <a:stretch>
            <a:fillRect/>
          </a:stretch>
        </p:blipFill>
        <p:spPr>
          <a:xfrm>
            <a:off x="7887863" y="2270731"/>
            <a:ext cx="3295650" cy="3295650"/>
          </a:xfrm>
          <a:prstGeom prst="rect">
            <a:avLst/>
          </a:prstGeom>
        </p:spPr>
      </p:pic>
      <p:pic>
        <p:nvPicPr>
          <p:cNvPr id="5" name="Picture 4">
            <a:extLst>
              <a:ext uri="{FF2B5EF4-FFF2-40B4-BE49-F238E27FC236}">
                <a16:creationId xmlns:a16="http://schemas.microsoft.com/office/drawing/2014/main" id="{25460B62-7F3D-490D-A9E5-A8972ECF6E96}"/>
              </a:ext>
            </a:extLst>
          </p:cNvPr>
          <p:cNvPicPr>
            <a:picLocks noChangeAspect="1"/>
          </p:cNvPicPr>
          <p:nvPr/>
        </p:nvPicPr>
        <p:blipFill>
          <a:blip r:embed="rId4"/>
          <a:stretch>
            <a:fillRect/>
          </a:stretch>
        </p:blipFill>
        <p:spPr>
          <a:xfrm>
            <a:off x="1264113" y="2966056"/>
            <a:ext cx="3581400" cy="1905000"/>
          </a:xfrm>
          <a:prstGeom prst="rect">
            <a:avLst/>
          </a:prstGeom>
        </p:spPr>
      </p:pic>
      <p:sp>
        <p:nvSpPr>
          <p:cNvPr id="8" name="Arrow: Right 7">
            <a:extLst>
              <a:ext uri="{FF2B5EF4-FFF2-40B4-BE49-F238E27FC236}">
                <a16:creationId xmlns:a16="http://schemas.microsoft.com/office/drawing/2014/main" id="{EA87B5FC-D0B6-4C22-AE87-E167CB7917A8}"/>
              </a:ext>
            </a:extLst>
          </p:cNvPr>
          <p:cNvSpPr/>
          <p:nvPr/>
        </p:nvSpPr>
        <p:spPr bwMode="auto">
          <a:xfrm>
            <a:off x="4956112" y="3452677"/>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ea typeface="Segoe UI" pitchFamily="34" charset="0"/>
                <a:cs typeface="Segoe UI" pitchFamily="34" charset="0"/>
              </a:rPr>
              <a:t>Spark SQL</a:t>
            </a:r>
          </a:p>
        </p:txBody>
      </p:sp>
      <p:sp>
        <p:nvSpPr>
          <p:cNvPr id="9" name="TextBox 8">
            <a:extLst>
              <a:ext uri="{FF2B5EF4-FFF2-40B4-BE49-F238E27FC236}">
                <a16:creationId xmlns:a16="http://schemas.microsoft.com/office/drawing/2014/main" id="{72F3075D-0841-41B2-978F-4928F1368B61}"/>
              </a:ext>
            </a:extLst>
          </p:cNvPr>
          <p:cNvSpPr txBox="1"/>
          <p:nvPr/>
        </p:nvSpPr>
        <p:spPr>
          <a:xfrm>
            <a:off x="1988367" y="4833088"/>
            <a:ext cx="1820050" cy="926407"/>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Spark cluster</a:t>
            </a:r>
          </a:p>
          <a:p>
            <a:pPr>
              <a:lnSpc>
                <a:spcPct val="90000"/>
              </a:lnSpc>
              <a:spcAft>
                <a:spcPts val="600"/>
              </a:spcAft>
            </a:pPr>
            <a:r>
              <a:rPr lang="en-US" sz="2000">
                <a:gradFill>
                  <a:gsLst>
                    <a:gs pos="2917">
                      <a:schemeClr val="tx1"/>
                    </a:gs>
                    <a:gs pos="30000">
                      <a:schemeClr val="tx1"/>
                    </a:gs>
                  </a:gsLst>
                  <a:lin ang="5400000" scaled="0"/>
                </a:gradFill>
              </a:rPr>
              <a:t>on HDInsight</a:t>
            </a:r>
          </a:p>
        </p:txBody>
      </p:sp>
      <p:sp>
        <p:nvSpPr>
          <p:cNvPr id="10" name="TextBox 9">
            <a:extLst>
              <a:ext uri="{FF2B5EF4-FFF2-40B4-BE49-F238E27FC236}">
                <a16:creationId xmlns:a16="http://schemas.microsoft.com/office/drawing/2014/main" id="{1945A844-882C-4A50-8ACE-3E84E7A026BD}"/>
              </a:ext>
            </a:extLst>
          </p:cNvPr>
          <p:cNvSpPr txBox="1"/>
          <p:nvPr/>
        </p:nvSpPr>
        <p:spPr>
          <a:xfrm>
            <a:off x="8067016" y="5449801"/>
            <a:ext cx="2890856" cy="926407"/>
          </a:xfrm>
          <a:prstGeom prst="rect">
            <a:avLst/>
          </a:prstGeom>
          <a:noFill/>
        </p:spPr>
        <p:txBody>
          <a:bodyPr wrap="none" lIns="182880" tIns="146304" rIns="182880" bIns="146304" rtlCol="0" anchor="t">
            <a:spAutoFit/>
          </a:bodyPr>
          <a:lstStyle/>
          <a:p>
            <a:pPr>
              <a:lnSpc>
                <a:spcPct val="90000"/>
              </a:lnSpc>
              <a:spcAft>
                <a:spcPts val="600"/>
              </a:spcAft>
            </a:pPr>
            <a:r>
              <a:rPr lang="en-US" sz="2000" err="1">
                <a:gradFill>
                  <a:gsLst>
                    <a:gs pos="2917">
                      <a:schemeClr val="tx1"/>
                    </a:gs>
                    <a:gs pos="30000">
                      <a:schemeClr val="tx1"/>
                    </a:gs>
                  </a:gsLst>
                  <a:lin ang="5400000" scaled="0"/>
                </a:gradFill>
              </a:rPr>
              <a:t>Jupyter</a:t>
            </a:r>
            <a:r>
              <a:rPr lang="en-US" sz="2000">
                <a:gradFill>
                  <a:gsLst>
                    <a:gs pos="2917">
                      <a:schemeClr val="tx1"/>
                    </a:gs>
                    <a:gs pos="30000">
                      <a:schemeClr val="tx1"/>
                    </a:gs>
                  </a:gsLst>
                  <a:lin ang="5400000" scaled="0"/>
                </a:gradFill>
              </a:rPr>
              <a:t> notebook used</a:t>
            </a:r>
          </a:p>
          <a:p>
            <a:pPr>
              <a:lnSpc>
                <a:spcPct val="90000"/>
              </a:lnSpc>
              <a:spcAft>
                <a:spcPts val="600"/>
              </a:spcAft>
            </a:pPr>
            <a:r>
              <a:rPr lang="en-US" sz="2000">
                <a:gradFill>
                  <a:gsLst>
                    <a:gs pos="2917">
                      <a:schemeClr val="tx1"/>
                    </a:gs>
                    <a:gs pos="30000">
                      <a:schemeClr val="tx1"/>
                    </a:gs>
                  </a:gsLst>
                  <a:lin ang="5400000" scaled="0"/>
                </a:gradFill>
              </a:rPr>
              <a:t>by AWT analysts</a:t>
            </a:r>
            <a:endParaRPr lang="en-US" sz="2000">
              <a:gradFill>
                <a:gsLst>
                  <a:gs pos="2917">
                    <a:schemeClr val="tx1"/>
                  </a:gs>
                  <a:gs pos="30000">
                    <a:schemeClr val="tx1"/>
                  </a:gs>
                </a:gsLst>
                <a:lin ang="5400000" scaled="0"/>
              </a:gradFill>
              <a:cs typeface="Segoe UI Semilight"/>
            </a:endParaRPr>
          </a:p>
        </p:txBody>
      </p:sp>
      <p:sp>
        <p:nvSpPr>
          <p:cNvPr id="11" name="TextBox 10">
            <a:extLst>
              <a:ext uri="{FF2B5EF4-FFF2-40B4-BE49-F238E27FC236}">
                <a16:creationId xmlns:a16="http://schemas.microsoft.com/office/drawing/2014/main" id="{BBA1F115-FAFC-4504-B3A1-2CAFDF1357D7}"/>
              </a:ext>
            </a:extLst>
          </p:cNvPr>
          <p:cNvSpPr txBox="1"/>
          <p:nvPr/>
        </p:nvSpPr>
        <p:spPr>
          <a:xfrm>
            <a:off x="4845513" y="2880212"/>
            <a:ext cx="293176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Explore &amp; prepare data</a:t>
            </a: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a:solidFill>
                  <a:schemeClr val="tx1"/>
                </a:solidFill>
                <a:latin typeface="+mj-lt"/>
              </a:rPr>
              <a:t>Machine </a:t>
            </a:r>
            <a:r>
              <a:rPr lang="en-US" sz="3600">
                <a:solidFill>
                  <a:schemeClr val="tx1"/>
                </a:solidFill>
              </a:rPr>
              <a:t>learning</a:t>
            </a:r>
            <a:r>
              <a:rPr lang="en-US" sz="3600">
                <a:solidFill>
                  <a:schemeClr val="tx1"/>
                </a:solidFill>
                <a:latin typeface="+mj-lt"/>
              </a:rPr>
              <a:t> </a:t>
            </a:r>
            <a:r>
              <a:rPr lang="en-US" sz="3600">
                <a:solidFill>
                  <a:schemeClr val="tx1"/>
                </a:solidFill>
              </a:rPr>
              <a:t>model</a:t>
            </a:r>
            <a:endParaRPr lang="en-US" sz="3600">
              <a:solidFill>
                <a:schemeClr val="tx1"/>
              </a:solidFill>
              <a:latin typeface="+mj-lt"/>
            </a:endParaRPr>
          </a:p>
          <a:p>
            <a:pPr marL="335915" indent="-335915"/>
            <a:endParaRPr lang="en-US" sz="800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10" name="Picture 9">
            <a:extLst>
              <a:ext uri="{FF2B5EF4-FFF2-40B4-BE49-F238E27FC236}">
                <a16:creationId xmlns:a16="http://schemas.microsoft.com/office/drawing/2014/main" id="{33E8DA4D-C4DE-4B57-B015-1A95D1F33D0C}"/>
              </a:ext>
            </a:extLst>
          </p:cNvPr>
          <p:cNvPicPr>
            <a:picLocks noChangeAspect="1"/>
          </p:cNvPicPr>
          <p:nvPr/>
        </p:nvPicPr>
        <p:blipFill>
          <a:blip r:embed="rId3"/>
          <a:stretch>
            <a:fillRect/>
          </a:stretch>
        </p:blipFill>
        <p:spPr>
          <a:xfrm>
            <a:off x="7432040" y="3021505"/>
            <a:ext cx="4634835" cy="2159364"/>
          </a:xfrm>
          <a:prstGeom prst="rect">
            <a:avLst/>
          </a:prstGeom>
        </p:spPr>
      </p:pic>
      <p:sp>
        <p:nvSpPr>
          <p:cNvPr id="12" name="Oval 11">
            <a:extLst>
              <a:ext uri="{FF2B5EF4-FFF2-40B4-BE49-F238E27FC236}">
                <a16:creationId xmlns:a16="http://schemas.microsoft.com/office/drawing/2014/main" id="{F687D3D9-DF5F-4670-BB59-4D1E3B251D0C}"/>
              </a:ext>
            </a:extLst>
          </p:cNvPr>
          <p:cNvSpPr/>
          <p:nvPr/>
        </p:nvSpPr>
        <p:spPr bwMode="auto">
          <a:xfrm>
            <a:off x="7301463" y="3021504"/>
            <a:ext cx="2468084" cy="63412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B98A1DBD-4254-4C8E-8EE8-91FD658364A7}"/>
              </a:ext>
            </a:extLst>
          </p:cNvPr>
          <p:cNvSpPr txBox="1"/>
          <p:nvPr/>
        </p:nvSpPr>
        <p:spPr>
          <a:xfrm>
            <a:off x="7722168" y="5222179"/>
            <a:ext cx="4202912" cy="849463"/>
          </a:xfrm>
          <a:prstGeom prst="rect">
            <a:avLst/>
          </a:prstGeom>
          <a:noFill/>
        </p:spPr>
        <p:txBody>
          <a:bodyPr wrap="squar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Machine Learning (ML) with Two-class logistic regression</a:t>
            </a:r>
          </a:p>
        </p:txBody>
      </p:sp>
      <p:pic>
        <p:nvPicPr>
          <p:cNvPr id="16" name="Picture 15">
            <a:extLst>
              <a:ext uri="{FF2B5EF4-FFF2-40B4-BE49-F238E27FC236}">
                <a16:creationId xmlns:a16="http://schemas.microsoft.com/office/drawing/2014/main" id="{E9FA98F5-4AD8-4B32-B457-3F221724D027}"/>
              </a:ext>
            </a:extLst>
          </p:cNvPr>
          <p:cNvPicPr>
            <a:picLocks noChangeAspect="1"/>
          </p:cNvPicPr>
          <p:nvPr/>
        </p:nvPicPr>
        <p:blipFill>
          <a:blip r:embed="rId4"/>
          <a:stretch>
            <a:fillRect/>
          </a:stretch>
        </p:blipFill>
        <p:spPr>
          <a:xfrm>
            <a:off x="269240" y="3021504"/>
            <a:ext cx="3581400" cy="1905000"/>
          </a:xfrm>
          <a:prstGeom prst="rect">
            <a:avLst/>
          </a:prstGeom>
        </p:spPr>
      </p:pic>
      <p:sp>
        <p:nvSpPr>
          <p:cNvPr id="17" name="Arrow: Right 16">
            <a:extLst>
              <a:ext uri="{FF2B5EF4-FFF2-40B4-BE49-F238E27FC236}">
                <a16:creationId xmlns:a16="http://schemas.microsoft.com/office/drawing/2014/main" id="{5499FD96-C70C-41E0-8F11-471242CBC830}"/>
              </a:ext>
            </a:extLst>
          </p:cNvPr>
          <p:cNvSpPr/>
          <p:nvPr/>
        </p:nvSpPr>
        <p:spPr bwMode="auto">
          <a:xfrm>
            <a:off x="3850639" y="3508125"/>
            <a:ext cx="320180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ea typeface="Segoe UI" pitchFamily="34" charset="0"/>
                <a:cs typeface="Segoe UI" pitchFamily="34" charset="0"/>
              </a:rPr>
              <a:t>Prep data with Spark SQL</a:t>
            </a:r>
          </a:p>
        </p:txBody>
      </p:sp>
      <p:sp>
        <p:nvSpPr>
          <p:cNvPr id="18" name="TextBox 17">
            <a:extLst>
              <a:ext uri="{FF2B5EF4-FFF2-40B4-BE49-F238E27FC236}">
                <a16:creationId xmlns:a16="http://schemas.microsoft.com/office/drawing/2014/main" id="{CC8D587F-FD1A-4184-84B1-DA663F064B19}"/>
              </a:ext>
            </a:extLst>
          </p:cNvPr>
          <p:cNvSpPr txBox="1"/>
          <p:nvPr/>
        </p:nvSpPr>
        <p:spPr>
          <a:xfrm>
            <a:off x="993494" y="4888536"/>
            <a:ext cx="1820050" cy="926407"/>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Spark cluster</a:t>
            </a:r>
          </a:p>
          <a:p>
            <a:pPr>
              <a:lnSpc>
                <a:spcPct val="90000"/>
              </a:lnSpc>
              <a:spcAft>
                <a:spcPts val="600"/>
              </a:spcAft>
            </a:pPr>
            <a:r>
              <a:rPr lang="en-US" sz="2000">
                <a:gradFill>
                  <a:gsLst>
                    <a:gs pos="2917">
                      <a:schemeClr val="tx1"/>
                    </a:gs>
                    <a:gs pos="30000">
                      <a:schemeClr val="tx1"/>
                    </a:gs>
                  </a:gsLst>
                  <a:lin ang="5400000" scaled="0"/>
                </a:gradFill>
              </a:rPr>
              <a:t>on HDInsight</a:t>
            </a:r>
          </a:p>
        </p:txBody>
      </p:sp>
      <p:pic>
        <p:nvPicPr>
          <p:cNvPr id="5" name="Graphic 4">
            <a:extLst>
              <a:ext uri="{FF2B5EF4-FFF2-40B4-BE49-F238E27FC236}">
                <a16:creationId xmlns:a16="http://schemas.microsoft.com/office/drawing/2014/main" id="{2DF3C62C-9187-4DD6-BCF8-494663DB8E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3670" y="3824862"/>
            <a:ext cx="1463040" cy="146304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a:solidFill>
                  <a:schemeClr val="tx1"/>
                </a:solidFill>
                <a:latin typeface="+mj-lt"/>
              </a:rPr>
              <a:t>Machine </a:t>
            </a:r>
            <a:r>
              <a:rPr lang="en-US" sz="3600">
                <a:solidFill>
                  <a:schemeClr val="tx1"/>
                </a:solidFill>
              </a:rPr>
              <a:t>learning</a:t>
            </a:r>
            <a:r>
              <a:rPr lang="en-US" sz="3600">
                <a:solidFill>
                  <a:schemeClr val="tx1"/>
                </a:solidFill>
                <a:latin typeface="+mj-lt"/>
              </a:rPr>
              <a:t> </a:t>
            </a:r>
            <a:r>
              <a:rPr lang="en-US" sz="3600">
                <a:solidFill>
                  <a:schemeClr val="tx1"/>
                </a:solidFill>
              </a:rPr>
              <a:t>model</a:t>
            </a:r>
            <a:endParaRPr lang="en-US" sz="3600">
              <a:solidFill>
                <a:schemeClr val="tx1"/>
              </a:solidFill>
              <a:latin typeface="+mj-lt"/>
            </a:endParaRPr>
          </a:p>
          <a:p>
            <a:pPr marL="335915" indent="-335915"/>
            <a:r>
              <a:rPr lang="en-US" sz="360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endParaRPr lang="en-US" sz="3600">
              <a:solidFill>
                <a:schemeClr val="tx1"/>
              </a:solidFill>
              <a:latin typeface="Segoe UI Semilight" panose="020B0402040204020203" pitchFamily="34" charset="0"/>
              <a:cs typeface="Segoe UI Semilight" panose="020B0402040204020203" pitchFamily="34" charset="0"/>
            </a:endParaRPr>
          </a:p>
          <a:p>
            <a:pPr marL="335915" indent="-335915"/>
            <a:r>
              <a:rPr lang="en-US" sz="360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endParaRPr lang="en-US" sz="3600">
              <a:solidFill>
                <a:schemeClr val="tx1"/>
              </a:solidFill>
              <a:latin typeface="Segoe UI Semilight" panose="020B0402040204020203" pitchFamily="34" charset="0"/>
              <a:cs typeface="Segoe UI Semilight" panose="020B0402040204020203" pitchFamily="34" charset="0"/>
            </a:endParaRPr>
          </a:p>
          <a:p>
            <a:pPr marL="335915" indent="-335915"/>
            <a:r>
              <a:rPr lang="en-US" sz="360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descr="Diagram of the high-level flow of the recommended machine learning model.">
            <a:extLst>
              <a:ext uri="{FF2B5EF4-FFF2-40B4-BE49-F238E27FC236}">
                <a16:creationId xmlns:a16="http://schemas.microsoft.com/office/drawing/2014/main" id="{E44E8D57-66A7-40F6-B6E2-2258DE38D075}"/>
              </a:ext>
            </a:extLst>
          </p:cNvPr>
          <p:cNvPicPr>
            <a:picLocks noChangeAspect="1"/>
          </p:cNvPicPr>
          <p:nvPr/>
        </p:nvPicPr>
        <p:blipFill>
          <a:blip r:embed="rId3"/>
          <a:stretch>
            <a:fillRect/>
          </a:stretch>
        </p:blipFill>
        <p:spPr>
          <a:xfrm>
            <a:off x="7376916" y="1189176"/>
            <a:ext cx="4548164" cy="5255967"/>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482285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to predict travel delays given flight delay data and weather conditions. Plan a bulk data import operation, followed by preparation, such as cleaning and manipulating the data for testing, and training your Machine Learning model.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Data lunging with R or Python</a:t>
            </a:r>
          </a:p>
          <a:p>
            <a:pPr marL="335915" indent="-335915"/>
            <a:endParaRPr lang="en-US" sz="36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endParaRPr lang="en-US" sz="36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5" name="Arrow: Right 4">
            <a:extLst>
              <a:ext uri="{FF2B5EF4-FFF2-40B4-BE49-F238E27FC236}">
                <a16:creationId xmlns:a16="http://schemas.microsoft.com/office/drawing/2014/main" id="{6DE51916-F4AE-44EC-97D0-45845C6BA03A}"/>
              </a:ext>
            </a:extLst>
          </p:cNvPr>
          <p:cNvSpPr/>
          <p:nvPr/>
        </p:nvSpPr>
        <p:spPr bwMode="auto">
          <a:xfrm>
            <a:off x="5947114" y="3600155"/>
            <a:ext cx="2881576"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ea typeface="Segoe UI" pitchFamily="34" charset="0"/>
                <a:cs typeface="Segoe UI" pitchFamily="34" charset="0"/>
              </a:rPr>
              <a:t>Operationalize</a:t>
            </a:r>
          </a:p>
        </p:txBody>
      </p:sp>
      <p:sp>
        <p:nvSpPr>
          <p:cNvPr id="7" name="TextBox 6">
            <a:extLst>
              <a:ext uri="{FF2B5EF4-FFF2-40B4-BE49-F238E27FC236}">
                <a16:creationId xmlns:a16="http://schemas.microsoft.com/office/drawing/2014/main" id="{03AD34BF-44FE-4C04-A223-E1EED91E98DF}"/>
              </a:ext>
            </a:extLst>
          </p:cNvPr>
          <p:cNvSpPr txBox="1"/>
          <p:nvPr/>
        </p:nvSpPr>
        <p:spPr>
          <a:xfrm>
            <a:off x="2201599" y="6054011"/>
            <a:ext cx="2248662"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Azure ML Studio</a:t>
            </a:r>
          </a:p>
        </p:txBody>
      </p:sp>
      <p:pic>
        <p:nvPicPr>
          <p:cNvPr id="8" name="Picture 7">
            <a:extLst>
              <a:ext uri="{FF2B5EF4-FFF2-40B4-BE49-F238E27FC236}">
                <a16:creationId xmlns:a16="http://schemas.microsoft.com/office/drawing/2014/main" id="{F0ABFDF7-C053-4AE4-86C3-18E89FF43C68}"/>
              </a:ext>
            </a:extLst>
          </p:cNvPr>
          <p:cNvPicPr>
            <a:picLocks noChangeAspect="1"/>
          </p:cNvPicPr>
          <p:nvPr/>
        </p:nvPicPr>
        <p:blipFill>
          <a:blip r:embed="rId3"/>
          <a:stretch>
            <a:fillRect/>
          </a:stretch>
        </p:blipFill>
        <p:spPr>
          <a:xfrm>
            <a:off x="1020055" y="2005914"/>
            <a:ext cx="4611750" cy="4132128"/>
          </a:xfrm>
          <a:prstGeom prst="rect">
            <a:avLst/>
          </a:prstGeom>
        </p:spPr>
      </p:pic>
      <p:sp>
        <p:nvSpPr>
          <p:cNvPr id="9" name="TextBox 8">
            <a:extLst>
              <a:ext uri="{FF2B5EF4-FFF2-40B4-BE49-F238E27FC236}">
                <a16:creationId xmlns:a16="http://schemas.microsoft.com/office/drawing/2014/main" id="{09B3C298-0120-485A-894A-40DB2F66D0AE}"/>
              </a:ext>
            </a:extLst>
          </p:cNvPr>
          <p:cNvSpPr txBox="1"/>
          <p:nvPr/>
        </p:nvSpPr>
        <p:spPr>
          <a:xfrm>
            <a:off x="9143999" y="4980433"/>
            <a:ext cx="2818016"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Predictive web service</a:t>
            </a:r>
          </a:p>
          <a:p>
            <a:pPr>
              <a:lnSpc>
                <a:spcPct val="90000"/>
              </a:lnSpc>
              <a:spcAft>
                <a:spcPts val="600"/>
              </a:spcAft>
            </a:pPr>
            <a:r>
              <a:rPr lang="en-US" sz="2000">
                <a:gradFill>
                  <a:gsLst>
                    <a:gs pos="2917">
                      <a:schemeClr val="tx1"/>
                    </a:gs>
                    <a:gs pos="30000">
                      <a:schemeClr val="tx1"/>
                    </a:gs>
                  </a:gsLst>
                  <a:lin ang="5400000" scaled="0"/>
                </a:gradFill>
              </a:rPr>
              <a:t>(REST API)</a:t>
            </a:r>
            <a:endParaRPr lang="en-US" sz="2000">
              <a:gradFill>
                <a:gsLst>
                  <a:gs pos="2917">
                    <a:schemeClr val="tx1"/>
                  </a:gs>
                  <a:gs pos="30000">
                    <a:schemeClr val="tx1"/>
                  </a:gs>
                </a:gsLst>
                <a:lin ang="5400000" scaled="0"/>
              </a:gradFill>
              <a:cs typeface="Segoe UI Semilight"/>
            </a:endParaRPr>
          </a:p>
        </p:txBody>
      </p:sp>
      <p:sp>
        <p:nvSpPr>
          <p:cNvPr id="10" name="TextBox 9">
            <a:extLst>
              <a:ext uri="{FF2B5EF4-FFF2-40B4-BE49-F238E27FC236}">
                <a16:creationId xmlns:a16="http://schemas.microsoft.com/office/drawing/2014/main" id="{5C7ED08B-010B-40CB-AD5E-D0813043ECDD}"/>
              </a:ext>
            </a:extLst>
          </p:cNvPr>
          <p:cNvSpPr txBox="1"/>
          <p:nvPr/>
        </p:nvSpPr>
        <p:spPr>
          <a:xfrm>
            <a:off x="5671141" y="3129561"/>
            <a:ext cx="3422604"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Publish via Azure ML Studio</a:t>
            </a:r>
          </a:p>
        </p:txBody>
      </p:sp>
      <p:pic>
        <p:nvPicPr>
          <p:cNvPr id="11" name="Graphic 10">
            <a:extLst>
              <a:ext uri="{FF2B5EF4-FFF2-40B4-BE49-F238E27FC236}">
                <a16:creationId xmlns:a16="http://schemas.microsoft.com/office/drawing/2014/main" id="{CA513F5D-806B-452B-AA83-97CF43047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1020" y="3517393"/>
            <a:ext cx="1463040" cy="1463040"/>
          </a:xfrm>
          <a:prstGeom prst="rect">
            <a:avLst/>
          </a:prstGeom>
        </p:spPr>
      </p:pic>
      <p:pic>
        <p:nvPicPr>
          <p:cNvPr id="12" name="Picture 11">
            <a:extLst>
              <a:ext uri="{FF2B5EF4-FFF2-40B4-BE49-F238E27FC236}">
                <a16:creationId xmlns:a16="http://schemas.microsoft.com/office/drawing/2014/main" id="{7C4C20EE-BBA9-4EB0-9873-25F10B9443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99" y="3246120"/>
            <a:ext cx="1371600" cy="1371600"/>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21C451B7-0428-4FF1-88E1-4E9D1A0E0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9165" y="2796291"/>
            <a:ext cx="1463040" cy="1463040"/>
          </a:xfrm>
          <a:prstGeom prst="rect">
            <a:avLst/>
          </a:prstGeom>
        </p:spPr>
      </p:pic>
      <p:pic>
        <p:nvPicPr>
          <p:cNvPr id="29" name="Picture 28">
            <a:extLst>
              <a:ext uri="{FF2B5EF4-FFF2-40B4-BE49-F238E27FC236}">
                <a16:creationId xmlns:a16="http://schemas.microsoft.com/office/drawing/2014/main" id="{1E7BFDEB-9DF5-4A24-BB40-058AF43351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2144" y="2525018"/>
            <a:ext cx="1371600" cy="1371600"/>
          </a:xfrm>
          <a:prstGeom prst="rect">
            <a:avLst/>
          </a:prstGeom>
        </p:spPr>
      </p:pic>
      <p:pic>
        <p:nvPicPr>
          <p:cNvPr id="19" name="Graphic 18">
            <a:extLst>
              <a:ext uri="{FF2B5EF4-FFF2-40B4-BE49-F238E27FC236}">
                <a16:creationId xmlns:a16="http://schemas.microsoft.com/office/drawing/2014/main" id="{21F328B4-C13C-4591-8EE0-C69BDDA680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5910" y="1336638"/>
            <a:ext cx="5535991" cy="4297680"/>
          </a:xfrm>
          <a:prstGeom prst="rect">
            <a:avLst/>
          </a:prstGeom>
        </p:spPr>
      </p:pic>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i="1">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5" name="Arrow: Right 4">
            <a:extLst>
              <a:ext uri="{FF2B5EF4-FFF2-40B4-BE49-F238E27FC236}">
                <a16:creationId xmlns:a16="http://schemas.microsoft.com/office/drawing/2014/main" id="{F71EBD4B-9787-4C10-B370-7EB4DDDFAD37}"/>
              </a:ext>
            </a:extLst>
          </p:cNvPr>
          <p:cNvSpPr/>
          <p:nvPr/>
        </p:nvSpPr>
        <p:spPr bwMode="auto">
          <a:xfrm flipH="1">
            <a:off x="5713214" y="3159844"/>
            <a:ext cx="2881576"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ABB4B658-85AA-4B18-A319-90AF48C17C23}"/>
              </a:ext>
            </a:extLst>
          </p:cNvPr>
          <p:cNvSpPr txBox="1"/>
          <p:nvPr/>
        </p:nvSpPr>
        <p:spPr>
          <a:xfrm>
            <a:off x="5631722" y="3405628"/>
            <a:ext cx="3269613"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Query for delay prediction</a:t>
            </a:r>
          </a:p>
        </p:txBody>
      </p:sp>
      <p:sp>
        <p:nvSpPr>
          <p:cNvPr id="9" name="TextBox 8">
            <a:extLst>
              <a:ext uri="{FF2B5EF4-FFF2-40B4-BE49-F238E27FC236}">
                <a16:creationId xmlns:a16="http://schemas.microsoft.com/office/drawing/2014/main" id="{CBB6A245-5425-4172-A145-6BBD4262AECB}"/>
              </a:ext>
            </a:extLst>
          </p:cNvPr>
          <p:cNvSpPr txBox="1"/>
          <p:nvPr/>
        </p:nvSpPr>
        <p:spPr>
          <a:xfrm>
            <a:off x="8901335" y="1859238"/>
            <a:ext cx="1736694"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Flight delays</a:t>
            </a:r>
          </a:p>
          <a:p>
            <a:pPr>
              <a:lnSpc>
                <a:spcPct val="90000"/>
              </a:lnSpc>
              <a:spcAft>
                <a:spcPts val="600"/>
              </a:spcAft>
            </a:pPr>
            <a:r>
              <a:rPr lang="en-US" sz="2000">
                <a:gradFill>
                  <a:gsLst>
                    <a:gs pos="2917">
                      <a:schemeClr val="tx1"/>
                    </a:gs>
                    <a:gs pos="30000">
                      <a:schemeClr val="tx1"/>
                    </a:gs>
                  </a:gsLst>
                  <a:lin ang="5400000" scaled="0"/>
                </a:gradFill>
              </a:rPr>
              <a:t>web portal</a:t>
            </a:r>
            <a:endParaRPr lang="en-US" sz="2000">
              <a:gradFill>
                <a:gsLst>
                  <a:gs pos="2917">
                    <a:schemeClr val="tx1"/>
                  </a:gs>
                  <a:gs pos="30000">
                    <a:schemeClr val="tx1"/>
                  </a:gs>
                </a:gsLst>
                <a:lin ang="5400000" scaled="0"/>
              </a:gradFill>
              <a:cs typeface="Segoe UI Semilight"/>
            </a:endParaRPr>
          </a:p>
        </p:txBody>
      </p:sp>
      <p:sp>
        <p:nvSpPr>
          <p:cNvPr id="12" name="TextBox 11">
            <a:extLst>
              <a:ext uri="{FF2B5EF4-FFF2-40B4-BE49-F238E27FC236}">
                <a16:creationId xmlns:a16="http://schemas.microsoft.com/office/drawing/2014/main" id="{488446AC-9868-4FD3-9F01-29322E78409A}"/>
              </a:ext>
            </a:extLst>
          </p:cNvPr>
          <p:cNvSpPr txBox="1"/>
          <p:nvPr/>
        </p:nvSpPr>
        <p:spPr>
          <a:xfrm>
            <a:off x="188973" y="2213181"/>
            <a:ext cx="249087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3" name="TextBox 12">
            <a:extLst>
              <a:ext uri="{FF2B5EF4-FFF2-40B4-BE49-F238E27FC236}">
                <a16:creationId xmlns:a16="http://schemas.microsoft.com/office/drawing/2014/main" id="{7104DD11-4E78-4C73-8C61-20BEDCD8F230}"/>
              </a:ext>
            </a:extLst>
          </p:cNvPr>
          <p:cNvSpPr txBox="1"/>
          <p:nvPr/>
        </p:nvSpPr>
        <p:spPr>
          <a:xfrm>
            <a:off x="1823941" y="5828374"/>
            <a:ext cx="2942087"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Data Factory</a:t>
            </a:r>
          </a:p>
          <a:p>
            <a:pPr>
              <a:lnSpc>
                <a:spcPct val="90000"/>
              </a:lnSpc>
              <a:spcAft>
                <a:spcPts val="600"/>
              </a:spcAft>
            </a:pPr>
            <a:r>
              <a:rPr lang="en-US" sz="2000" err="1">
                <a:gradFill>
                  <a:gsLst>
                    <a:gs pos="2917">
                      <a:schemeClr val="tx1"/>
                    </a:gs>
                    <a:gs pos="30000">
                      <a:schemeClr val="tx1"/>
                    </a:gs>
                  </a:gsLst>
                  <a:lin ang="5400000" scaled="0"/>
                </a:gradFill>
              </a:rPr>
              <a:t>MLp</a:t>
            </a:r>
            <a:r>
              <a:rPr lang="en-US" sz="2000">
                <a:gradFill>
                  <a:gsLst>
                    <a:gs pos="2917">
                      <a:schemeClr val="tx1"/>
                    </a:gs>
                    <a:gs pos="30000">
                      <a:schemeClr val="tx1"/>
                    </a:gs>
                  </a:gsLst>
                  <a:lin ang="5400000" scaled="0"/>
                </a:gradFill>
              </a:rPr>
              <a:t> predictive pipeline</a:t>
            </a:r>
          </a:p>
        </p:txBody>
      </p:sp>
      <p:sp>
        <p:nvSpPr>
          <p:cNvPr id="16" name="Arrow: Bent 15">
            <a:extLst>
              <a:ext uri="{FF2B5EF4-FFF2-40B4-BE49-F238E27FC236}">
                <a16:creationId xmlns:a16="http://schemas.microsoft.com/office/drawing/2014/main" id="{BE44590E-D55F-4E82-96C4-8C2D3B9DB3D4}"/>
              </a:ext>
            </a:extLst>
          </p:cNvPr>
          <p:cNvSpPr/>
          <p:nvPr/>
        </p:nvSpPr>
        <p:spPr bwMode="auto">
          <a:xfrm rot="10800000">
            <a:off x="4015917" y="434658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Bent 16">
            <a:extLst>
              <a:ext uri="{FF2B5EF4-FFF2-40B4-BE49-F238E27FC236}">
                <a16:creationId xmlns:a16="http://schemas.microsoft.com/office/drawing/2014/main" id="{0AA74B9F-6BE5-4D69-9095-44C32AEE3E83}"/>
              </a:ext>
            </a:extLst>
          </p:cNvPr>
          <p:cNvSpPr/>
          <p:nvPr/>
        </p:nvSpPr>
        <p:spPr bwMode="auto">
          <a:xfrm rot="16200000">
            <a:off x="1031017" y="4182868"/>
            <a:ext cx="109728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84C7DC82-1BE6-4135-B415-96BB66003AA3}"/>
              </a:ext>
            </a:extLst>
          </p:cNvPr>
          <p:cNvSpPr/>
          <p:nvPr/>
        </p:nvSpPr>
        <p:spPr bwMode="auto">
          <a:xfrm rot="10800000" flipH="1">
            <a:off x="1204415" y="435184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7D3EE13A-7DBB-4526-9453-603330E2652E}"/>
              </a:ext>
            </a:extLst>
          </p:cNvPr>
          <p:cNvSpPr/>
          <p:nvPr/>
        </p:nvSpPr>
        <p:spPr bwMode="auto">
          <a:xfrm rot="18704070" flipH="1">
            <a:off x="7563950" y="4592251"/>
            <a:ext cx="1692281"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4651C5C2-22D2-4B58-836E-75500F9E7E76}"/>
              </a:ext>
            </a:extLst>
          </p:cNvPr>
          <p:cNvSpPr txBox="1"/>
          <p:nvPr/>
        </p:nvSpPr>
        <p:spPr>
          <a:xfrm>
            <a:off x="3751712" y="1785620"/>
            <a:ext cx="2490540" cy="925512"/>
          </a:xfrm>
          <a:prstGeom prst="rect">
            <a:avLst/>
          </a:prstGeom>
          <a:noFill/>
        </p:spPr>
        <p:txBody>
          <a:bodyPr wrap="squar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ML scoring</a:t>
            </a:r>
          </a:p>
          <a:p>
            <a:pPr>
              <a:lnSpc>
                <a:spcPct val="90000"/>
              </a:lnSpc>
              <a:spcAft>
                <a:spcPts val="600"/>
              </a:spcAft>
            </a:pPr>
            <a:r>
              <a:rPr lang="en-US" sz="2000">
                <a:gradFill>
                  <a:gsLst>
                    <a:gs pos="2917">
                      <a:schemeClr val="tx1"/>
                    </a:gs>
                    <a:gs pos="30000">
                      <a:schemeClr val="tx1"/>
                    </a:gs>
                  </a:gsLst>
                  <a:lin ang="5400000" scaled="0"/>
                </a:gradFill>
              </a:rPr>
              <a:t>web service</a:t>
            </a:r>
          </a:p>
        </p:txBody>
      </p:sp>
      <p:sp>
        <p:nvSpPr>
          <p:cNvPr id="25" name="TextBox 24">
            <a:extLst>
              <a:ext uri="{FF2B5EF4-FFF2-40B4-BE49-F238E27FC236}">
                <a16:creationId xmlns:a16="http://schemas.microsoft.com/office/drawing/2014/main" id="{4BC063A3-5BEB-481E-91D0-D903065B3FCA}"/>
              </a:ext>
            </a:extLst>
          </p:cNvPr>
          <p:cNvSpPr txBox="1"/>
          <p:nvPr/>
        </p:nvSpPr>
        <p:spPr>
          <a:xfrm>
            <a:off x="8457933" y="4604357"/>
            <a:ext cx="3100016" cy="926407"/>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Query 3</a:t>
            </a:r>
            <a:r>
              <a:rPr lang="en-US" sz="2000" baseline="30000">
                <a:gradFill>
                  <a:gsLst>
                    <a:gs pos="2917">
                      <a:schemeClr val="tx1"/>
                    </a:gs>
                    <a:gs pos="30000">
                      <a:schemeClr val="tx1"/>
                    </a:gs>
                  </a:gsLst>
                  <a:lin ang="5400000" scaled="0"/>
                </a:gradFill>
              </a:rPr>
              <a:t>rd</a:t>
            </a:r>
            <a:r>
              <a:rPr lang="en-US" sz="2000">
                <a:gradFill>
                  <a:gsLst>
                    <a:gs pos="2917">
                      <a:schemeClr val="tx1"/>
                    </a:gs>
                    <a:gs pos="30000">
                      <a:schemeClr val="tx1"/>
                    </a:gs>
                  </a:gsLst>
                  <a:lin ang="5400000" scaled="0"/>
                </a:gradFill>
              </a:rPr>
              <a:t> party REST API</a:t>
            </a:r>
          </a:p>
          <a:p>
            <a:pPr>
              <a:lnSpc>
                <a:spcPct val="90000"/>
              </a:lnSpc>
              <a:spcAft>
                <a:spcPts val="600"/>
              </a:spcAft>
            </a:pPr>
            <a:r>
              <a:rPr lang="en-US" sz="2000">
                <a:gradFill>
                  <a:gsLst>
                    <a:gs pos="2917">
                      <a:schemeClr val="tx1"/>
                    </a:gs>
                    <a:gs pos="30000">
                      <a:schemeClr val="tx1"/>
                    </a:gs>
                  </a:gsLst>
                  <a:lin ang="5400000" scaled="0"/>
                </a:gradFill>
              </a:rPr>
              <a:t>for weather forecast</a:t>
            </a:r>
          </a:p>
        </p:txBody>
      </p:sp>
      <p:sp>
        <p:nvSpPr>
          <p:cNvPr id="26" name="Arrow: Right 25">
            <a:extLst>
              <a:ext uri="{FF2B5EF4-FFF2-40B4-BE49-F238E27FC236}">
                <a16:creationId xmlns:a16="http://schemas.microsoft.com/office/drawing/2014/main" id="{72BD3F49-C21B-4DF2-B885-710DD6646C9D}"/>
              </a:ext>
            </a:extLst>
          </p:cNvPr>
          <p:cNvSpPr/>
          <p:nvPr/>
        </p:nvSpPr>
        <p:spPr bwMode="auto">
          <a:xfrm>
            <a:off x="2228033" y="3231392"/>
            <a:ext cx="1231419"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pic>
        <p:nvPicPr>
          <p:cNvPr id="27" name="Graphic 26">
            <a:extLst>
              <a:ext uri="{FF2B5EF4-FFF2-40B4-BE49-F238E27FC236}">
                <a16:creationId xmlns:a16="http://schemas.microsoft.com/office/drawing/2014/main" id="{E1648F7B-A43F-406D-87C5-AEEE6ECB38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932" y="4439978"/>
            <a:ext cx="1463040" cy="1463040"/>
          </a:xfrm>
          <a:prstGeom prst="rect">
            <a:avLst/>
          </a:prstGeom>
        </p:spPr>
      </p:pic>
      <p:pic>
        <p:nvPicPr>
          <p:cNvPr id="6" name="Graphic 5">
            <a:extLst>
              <a:ext uri="{FF2B5EF4-FFF2-40B4-BE49-F238E27FC236}">
                <a16:creationId xmlns:a16="http://schemas.microsoft.com/office/drawing/2014/main" id="{2AC5340E-F60E-4A74-9684-14198F90A7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82827" y="2667235"/>
            <a:ext cx="1463040" cy="1463040"/>
          </a:xfrm>
          <a:prstGeom prst="rect">
            <a:avLst/>
          </a:prstGeom>
        </p:spPr>
      </p:pic>
      <p:pic>
        <p:nvPicPr>
          <p:cNvPr id="14" name="Picture 13">
            <a:extLst>
              <a:ext uri="{FF2B5EF4-FFF2-40B4-BE49-F238E27FC236}">
                <a16:creationId xmlns:a16="http://schemas.microsoft.com/office/drawing/2014/main" id="{5910C2B4-F1C9-4A9A-887F-942B511EA2CD}"/>
              </a:ext>
            </a:extLst>
          </p:cNvPr>
          <p:cNvPicPr>
            <a:picLocks noChangeAspect="1"/>
          </p:cNvPicPr>
          <p:nvPr/>
        </p:nvPicPr>
        <p:blipFill>
          <a:blip r:embed="rId12"/>
          <a:stretch>
            <a:fillRect/>
          </a:stretch>
        </p:blipFill>
        <p:spPr>
          <a:xfrm>
            <a:off x="5631722" y="5003192"/>
            <a:ext cx="2499696" cy="1650363"/>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3600" dirty="0">
                <a:solidFill>
                  <a:schemeClr val="tx1"/>
                </a:solidFill>
                <a:latin typeface="Segoe UI Semilight" panose="020B0402040204020203" pitchFamily="34" charset="0"/>
                <a:cs typeface="Segoe UI Semilight" panose="020B0402040204020203" pitchFamily="34" charset="0"/>
              </a:rPr>
              <a:t>Power BI is a good option</a:t>
            </a:r>
          </a:p>
          <a:p>
            <a:r>
              <a:rPr lang="en-US" sz="36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3600" dirty="0">
                <a:solidFill>
                  <a:schemeClr val="tx1"/>
                </a:solidFill>
                <a:latin typeface="Segoe UI Semilight" panose="020B0402040204020203" pitchFamily="34" charset="0"/>
                <a:cs typeface="Segoe UI Semilight" panose="020B0402040204020203" pitchFamily="34" charset="0"/>
              </a:rPr>
              <a:t>Use map visualization</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Power BI report containing multiple visualizations of flight delay data, including a map visualization.">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endParaRPr lang="en-US" sz="36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endParaRPr lang="en-US" sz="36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Restrict access in Azure AD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a:solidFill>
                  <a:schemeClr val="tx1"/>
                </a:solidFill>
              </a:rPr>
              <a:t>Does Azure Machine Learning require a PhD in statistics?</a:t>
            </a:r>
          </a:p>
          <a:p>
            <a:endParaRPr lang="en-US" sz="3600">
              <a:solidFill>
                <a:schemeClr val="tx1"/>
              </a:solidFill>
            </a:endParaRPr>
          </a:p>
          <a:p>
            <a:r>
              <a:rPr lang="en-US" sz="3600">
                <a:solidFill>
                  <a:schemeClr val="tx1"/>
                </a:solidFill>
              </a:rPr>
              <a:t>How long does it take to create and operationalize a machine learning model?</a:t>
            </a:r>
          </a:p>
          <a:p>
            <a:endParaRPr lang="en-US" sz="3600">
              <a:solidFill>
                <a:schemeClr val="tx1"/>
              </a:solidFill>
            </a:endParaRPr>
          </a:p>
          <a:p>
            <a:r>
              <a:rPr lang="en-US" sz="3600"/>
              <a:t>Can operationalized ML models be flexible in the inputs they support?</a:t>
            </a:r>
            <a:endParaRPr lang="en-US" sz="36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DABE4B1D-0EFA-495A-9043-1A93EF1A55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pic>
        <p:nvPicPr>
          <p:cNvPr id="9" name="Graphic 8" descr="Help">
            <a:extLst>
              <a:ext uri="{FF2B5EF4-FFF2-40B4-BE49-F238E27FC236}">
                <a16:creationId xmlns:a16="http://schemas.microsoft.com/office/drawing/2014/main" id="{54CD2D13-647B-445A-B76D-087D8EF0A5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70757" y="990532"/>
            <a:ext cx="1920240" cy="1920240"/>
          </a:xfrm>
          <a:prstGeom prst="rect">
            <a:avLst/>
          </a:prstGeom>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p>
          <a:p>
            <a:endParaRPr lang="en-US" sz="3600" dirty="0">
              <a:solidFill>
                <a:schemeClr val="tx1"/>
              </a:solidFill>
            </a:endParaRPr>
          </a:p>
          <a:p>
            <a:r>
              <a:rPr lang="en-US" sz="3600" dirty="0"/>
              <a:t>Does Azure offer anything to speed up querying files in HDFS?</a:t>
            </a:r>
          </a:p>
          <a:p>
            <a:endParaRPr lang="en-US" sz="3600" dirty="0"/>
          </a:p>
          <a:p>
            <a:r>
              <a:rPr lang="en-US" sz="3600" dirty="0"/>
              <a:t>How can we identify, monitor, and protect PII data?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F55831C3-38DB-44A3-A4A8-DB695B94DC55}"/>
              </a:ext>
            </a:extLst>
          </p:cNvPr>
          <p:cNvPicPr>
            <a:picLocks noChangeAspect="1"/>
          </p:cNvPicPr>
          <p:nvPr/>
        </p:nvPicPr>
        <p:blipFill>
          <a:blip r:embed="rId3"/>
          <a:stretch>
            <a:fillRect/>
          </a:stretch>
        </p:blipFill>
        <p:spPr>
          <a:xfrm>
            <a:off x="9414451" y="3360148"/>
            <a:ext cx="2598643" cy="2598643"/>
          </a:xfrm>
          <a:prstGeom prst="rect">
            <a:avLst/>
          </a:prstGeom>
        </p:spPr>
      </p:pic>
      <p:pic>
        <p:nvPicPr>
          <p:cNvPr id="7" name="Graphic 6" descr="Help">
            <a:extLst>
              <a:ext uri="{FF2B5EF4-FFF2-40B4-BE49-F238E27FC236}">
                <a16:creationId xmlns:a16="http://schemas.microsoft.com/office/drawing/2014/main" id="{3BC62E65-47CF-4155-8A55-06C750B56C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3652" y="1189176"/>
            <a:ext cx="1920240" cy="1920240"/>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a:t>Is Azure Data Lake a good fit for our </a:t>
            </a:r>
            <a:r>
              <a:rPr lang="en-US" sz="3600" err="1"/>
              <a:t>PoC</a:t>
            </a:r>
            <a:r>
              <a:rPr lang="en-US" sz="3600"/>
              <a:t>?</a:t>
            </a:r>
          </a:p>
          <a:p>
            <a:endParaRPr lang="en-US" sz="3600"/>
          </a:p>
          <a:p>
            <a:r>
              <a:rPr lang="en-US" sz="3600"/>
              <a:t>Can access to our SQL DW be limited using Azure Active Directory?</a:t>
            </a:r>
          </a:p>
          <a:p>
            <a:endParaRPr lang="en-US" sz="3600"/>
          </a:p>
          <a:p>
            <a:r>
              <a:rPr lang="en-US" sz="3600"/>
              <a:t>What data visualization tools are available on Azure? Can access to these be managed with Active Directory? </a:t>
            </a:r>
          </a:p>
          <a:p>
            <a:endParaRPr lang="en-US" sz="3600"/>
          </a:p>
          <a:p>
            <a:endParaRPr lang="en-US" sz="36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logo&#10;&#10;Description generated with very high confidence">
            <a:extLst>
              <a:ext uri="{FF2B5EF4-FFF2-40B4-BE49-F238E27FC236}">
                <a16:creationId xmlns:a16="http://schemas.microsoft.com/office/drawing/2014/main" id="{AAAA9253-E3E3-499E-A67D-AF352DDE1AA9}"/>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04E8843C-68D3-4B48-9801-81E15868785C}"/>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A close up of a logo&#10;&#10;Description generated with high confidence">
            <a:extLst>
              <a:ext uri="{FF2B5EF4-FFF2-40B4-BE49-F238E27FC236}">
                <a16:creationId xmlns:a16="http://schemas.microsoft.com/office/drawing/2014/main" id="{D2183F3A-F954-4959-951F-51C70959C9CD}"/>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pic>
        <p:nvPicPr>
          <p:cNvPr id="16" name="Picture 15">
            <a:extLst>
              <a:ext uri="{FF2B5EF4-FFF2-40B4-BE49-F238E27FC236}">
                <a16:creationId xmlns:a16="http://schemas.microsoft.com/office/drawing/2014/main" id="{041AD6EA-38A8-44A3-955B-F429AE0EEAD2}"/>
              </a:ext>
            </a:extLst>
          </p:cNvPr>
          <p:cNvPicPr>
            <a:picLocks noChangeAspect="1"/>
          </p:cNvPicPr>
          <p:nvPr/>
        </p:nvPicPr>
        <p:blipFill>
          <a:blip r:embed="rId7"/>
          <a:stretch>
            <a:fillRect/>
          </a:stretch>
        </p:blipFill>
        <p:spPr>
          <a:xfrm>
            <a:off x="9908199" y="1091137"/>
            <a:ext cx="1920240" cy="1920240"/>
          </a:xfrm>
          <a:prstGeom prst="rect">
            <a:avLst/>
          </a:prstGeom>
        </p:spPr>
      </p:pic>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a:solidFill>
                  <a:schemeClr val="tx1"/>
                </a:solidFill>
              </a:rPr>
              <a:t>“</a:t>
            </a:r>
            <a:r>
              <a:rPr lang="en-US" sz="3600" i="1">
                <a:solidFill>
                  <a:schemeClr val="tx1"/>
                </a:solidFill>
              </a:rPr>
              <a:t>We are flying into the future with Azure, helping our customers more aggressively schedule their travel, and optimize their non-travel time</a:t>
            </a:r>
            <a:r>
              <a:rPr lang="en-US" sz="3600">
                <a:solidFill>
                  <a:schemeClr val="tx1"/>
                </a:solidFill>
              </a:rPr>
              <a:t>.”</a:t>
            </a:r>
          </a:p>
          <a:p>
            <a:pPr marL="0" indent="0">
              <a:buNone/>
            </a:pPr>
            <a:endParaRPr lang="en-US" sz="3600">
              <a:solidFill>
                <a:schemeClr val="tx1"/>
              </a:solidFill>
            </a:endParaRPr>
          </a:p>
          <a:p>
            <a:pPr marL="0" indent="0" algn="r">
              <a:buNone/>
            </a:pPr>
            <a:r>
              <a:rPr lang="en-US" sz="3600">
                <a:solidFill>
                  <a:schemeClr val="tx1"/>
                </a:solidFill>
              </a:rPr>
              <a:t>- Jack </a:t>
            </a:r>
            <a:r>
              <a:rPr lang="en-US" sz="3600" err="1">
                <a:solidFill>
                  <a:schemeClr val="tx1"/>
                </a:solidFill>
              </a:rPr>
              <a:t>Tradewinds</a:t>
            </a:r>
            <a:r>
              <a:rPr lang="en-US" sz="3600">
                <a:solidFill>
                  <a:schemeClr val="tx1"/>
                </a:solidFill>
              </a:rPr>
              <a:t>, CIO of </a:t>
            </a:r>
            <a:r>
              <a:rPr lang="en-US" sz="3600" err="1">
                <a:solidFill>
                  <a:schemeClr val="tx1"/>
                </a:solidFill>
              </a:rPr>
              <a:t>AdventureWorks</a:t>
            </a:r>
            <a:r>
              <a:rPr lang="en-US" sz="3600">
                <a:solidFill>
                  <a:schemeClr val="tx1"/>
                </a:solidFill>
              </a:rPr>
              <a:t> Travel</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descr="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err="1">
                <a:solidFill>
                  <a:schemeClr val="tx1"/>
                </a:solidFill>
              </a:rPr>
              <a:t>AdventureWorks</a:t>
            </a:r>
            <a:r>
              <a:rPr lang="en-US" sz="3600" dirty="0">
                <a:solidFill>
                  <a:schemeClr val="tx1"/>
                </a:solidFill>
              </a:rPr>
              <a:t> Travel (AWT) provides concierge services for business travelers.</a:t>
            </a:r>
          </a:p>
          <a:p>
            <a:pPr marL="0" indent="0">
              <a:buNone/>
            </a:pPr>
            <a:endParaRPr lang="en-US" sz="3600" dirty="0">
              <a:solidFill>
                <a:schemeClr val="tx1"/>
              </a:solidFill>
            </a:endParaRPr>
          </a:p>
          <a:p>
            <a:pPr marL="0" indent="0">
              <a:buNone/>
            </a:pPr>
            <a:r>
              <a:rPr lang="en-US" sz="3600" dirty="0"/>
              <a:t>Interested in using predictive analytics to differentiate themselves in an increasingly crowded market.</a:t>
            </a:r>
          </a:p>
          <a:p>
            <a:pPr marL="0" indent="0">
              <a:buNone/>
            </a:pPr>
            <a:endParaRPr lang="en-US" sz="3600" dirty="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879552" cy="5193150"/>
          </a:xfrm>
        </p:spPr>
        <p:txBody>
          <a:bodyPr>
            <a:normAutofit/>
          </a:bodyPr>
          <a:lstStyle/>
          <a:p>
            <a:r>
              <a:rPr lang="en-US" sz="3600"/>
              <a:t>Proposed solution to provide flight delay risk assessment to customers</a:t>
            </a:r>
          </a:p>
          <a:p>
            <a:endParaRPr lang="en-US" sz="3600"/>
          </a:p>
          <a:p>
            <a:r>
              <a:rPr lang="en-US" sz="3600"/>
              <a:t>Plan to use 30 years of flight delay and weather data</a:t>
            </a:r>
          </a:p>
          <a:p>
            <a:endParaRPr lang="en-US" sz="3600"/>
          </a:p>
          <a:p>
            <a:r>
              <a:rPr lang="en-US" sz="3600"/>
              <a:t>Want to pilot the solution internally</a:t>
            </a:r>
          </a:p>
          <a:p>
            <a:endParaRPr lang="en-US" sz="3600"/>
          </a:p>
          <a:p>
            <a:endParaRPr lang="en-US" sz="3600"/>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Graphic 5" descr="Map with pin">
            <a:extLst>
              <a:ext uri="{FF2B5EF4-FFF2-40B4-BE49-F238E27FC236}">
                <a16:creationId xmlns:a16="http://schemas.microsoft.com/office/drawing/2014/main" id="{18E3EDFC-A719-4F88-BDD9-D628865A01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6120" y="4827847"/>
            <a:ext cx="1554480" cy="1554480"/>
          </a:xfrm>
          <a:prstGeom prst="rect">
            <a:avLst/>
          </a:prstGeom>
        </p:spPr>
      </p:pic>
      <p:pic>
        <p:nvPicPr>
          <p:cNvPr id="8" name="Graphic 7" descr="Partial Sun">
            <a:extLst>
              <a:ext uri="{FF2B5EF4-FFF2-40B4-BE49-F238E27FC236}">
                <a16:creationId xmlns:a16="http://schemas.microsoft.com/office/drawing/2014/main" id="{17DF5768-8C4C-4F9A-9392-3C19AA5FE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3360" y="1063599"/>
            <a:ext cx="1554480" cy="1554480"/>
          </a:xfrm>
          <a:prstGeom prst="rect">
            <a:avLst/>
          </a:prstGeom>
        </p:spPr>
      </p:pic>
      <p:pic>
        <p:nvPicPr>
          <p:cNvPr id="5" name="Graphic 4" descr="Airplane">
            <a:extLst>
              <a:ext uri="{FF2B5EF4-FFF2-40B4-BE49-F238E27FC236}">
                <a16:creationId xmlns:a16="http://schemas.microsoft.com/office/drawing/2014/main" id="{EC53D26C-B097-4AA1-B325-EADCF3551A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38880" y="1063599"/>
            <a:ext cx="1554480" cy="1554480"/>
          </a:xfrm>
          <a:prstGeom prst="rect">
            <a:avLst/>
          </a:prstGeom>
        </p:spPr>
      </p:pic>
      <p:cxnSp>
        <p:nvCxnSpPr>
          <p:cNvPr id="9" name="Straight Arrow Connector 8">
            <a:extLst>
              <a:ext uri="{FF2B5EF4-FFF2-40B4-BE49-F238E27FC236}">
                <a16:creationId xmlns:a16="http://schemas.microsoft.com/office/drawing/2014/main" id="{BDFAF7A5-178F-42B0-AB99-085D1D10987C}"/>
              </a:ext>
            </a:extLst>
          </p:cNvPr>
          <p:cNvCxnSpPr>
            <a:cxnSpLocks/>
            <a:stCxn id="5" idx="2"/>
            <a:endCxn id="7" idx="0"/>
          </p:cNvCxnSpPr>
          <p:nvPr/>
        </p:nvCxnSpPr>
        <p:spPr>
          <a:xfrm>
            <a:off x="881612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5D572E-3DEA-4347-A5C7-9433DEE7A404}"/>
              </a:ext>
            </a:extLst>
          </p:cNvPr>
          <p:cNvCxnSpPr>
            <a:cxnSpLocks/>
            <a:stCxn id="8" idx="2"/>
            <a:endCxn id="7" idx="0"/>
          </p:cNvCxnSpPr>
          <p:nvPr/>
        </p:nvCxnSpPr>
        <p:spPr>
          <a:xfrm flipH="1">
            <a:off x="959336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821C44-6CA2-4E00-80D0-4C6C251512E1}"/>
              </a:ext>
            </a:extLst>
          </p:cNvPr>
          <p:cNvCxnSpPr>
            <a:cxnSpLocks/>
          </p:cNvCxnSpPr>
          <p:nvPr/>
        </p:nvCxnSpPr>
        <p:spPr>
          <a:xfrm>
            <a:off x="9593360" y="4377751"/>
            <a:ext cx="0" cy="7569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BE30CF9-0F86-4CD7-B699-60FDE03EF1C2}"/>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044720" y="3294772"/>
            <a:ext cx="1097280" cy="1097280"/>
          </a:xfrm>
          <a:prstGeom prst="rect">
            <a:avLst/>
          </a:prstGeom>
          <a:ln>
            <a:noFill/>
          </a:ln>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F8005D50-5982-485B-BA9E-BD4870F26FF5}"/>
              </a:ext>
            </a:extLst>
          </p:cNvPr>
          <p:cNvSpPr/>
          <p:nvPr/>
        </p:nvSpPr>
        <p:spPr bwMode="auto">
          <a:xfrm>
            <a:off x="8100306" y="657282"/>
            <a:ext cx="2743200" cy="2743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fontScale="92500" lnSpcReduction="20000"/>
          </a:bodyPr>
          <a:lstStyle/>
          <a:p>
            <a:r>
              <a:rPr lang="en-US" sz="3600"/>
              <a:t>Modernize their analytics platform</a:t>
            </a:r>
          </a:p>
          <a:p>
            <a:endParaRPr lang="en-US" sz="3600"/>
          </a:p>
          <a:p>
            <a:r>
              <a:rPr lang="en-US" sz="3600"/>
              <a:t>Ability to query data using SQL</a:t>
            </a:r>
          </a:p>
          <a:p>
            <a:endParaRPr lang="en-US" sz="3600"/>
          </a:p>
          <a:p>
            <a:r>
              <a:rPr lang="en-US" sz="3600"/>
              <a:t>Load and store all data in Azure</a:t>
            </a:r>
          </a:p>
          <a:p>
            <a:endParaRPr lang="en-US" sz="3600"/>
          </a:p>
          <a:p>
            <a:r>
              <a:rPr lang="en-US" sz="3600"/>
              <a:t>Use current weather forecast for flight delay predictions</a:t>
            </a:r>
          </a:p>
          <a:p>
            <a:endParaRPr lang="en-US" sz="3600"/>
          </a:p>
          <a:p>
            <a:r>
              <a:rPr lang="en-US" sz="3600"/>
              <a:t>Proof of concept machine learning model</a:t>
            </a:r>
          </a:p>
          <a:p>
            <a:endParaRPr lang="en-US" sz="3600"/>
          </a:p>
          <a:p>
            <a:r>
              <a:rPr lang="en-US" sz="3600"/>
              <a:t>Web-based visualizations of flight delay predictions</a:t>
            </a:r>
          </a:p>
          <a:p>
            <a:endParaRPr lang="en-US" sz="3600"/>
          </a:p>
          <a:p>
            <a:endParaRPr lang="en-US" sz="3600"/>
          </a:p>
          <a:p>
            <a:endParaRPr lang="en-US" sz="3600"/>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a:solidFill>
                  <a:schemeClr val="tx1"/>
                </a:solidFill>
              </a:rPr>
              <a:t>Does Azure Machine Learning require a PhD in statistics?</a:t>
            </a:r>
          </a:p>
          <a:p>
            <a:endParaRPr lang="en-US" sz="3600">
              <a:solidFill>
                <a:schemeClr val="tx1"/>
              </a:solidFill>
            </a:endParaRPr>
          </a:p>
          <a:p>
            <a:r>
              <a:rPr lang="en-US" sz="3600">
                <a:solidFill>
                  <a:schemeClr val="tx1"/>
                </a:solidFill>
              </a:rPr>
              <a:t>How long does it take to create and operationalize a machine learning model?</a:t>
            </a:r>
          </a:p>
          <a:p>
            <a:endParaRPr lang="en-US" sz="3600">
              <a:solidFill>
                <a:schemeClr val="tx1"/>
              </a:solidFill>
            </a:endParaRPr>
          </a:p>
          <a:p>
            <a:r>
              <a:rPr lang="en-US" sz="3600"/>
              <a:t>Can operationalized ML models be flexible in the inputs they support?</a:t>
            </a:r>
            <a:endParaRPr lang="en-US" sz="36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5" name="Oval 4">
            <a:extLst>
              <a:ext uri="{FF2B5EF4-FFF2-40B4-BE49-F238E27FC236}">
                <a16:creationId xmlns:a16="http://schemas.microsoft.com/office/drawing/2014/main" id="{A8027A3C-1269-44FD-8E39-E30A67456B4B}"/>
              </a:ext>
            </a:extLst>
          </p:cNvPr>
          <p:cNvSpPr/>
          <p:nvPr/>
        </p:nvSpPr>
        <p:spPr bwMode="auto">
          <a:xfrm>
            <a:off x="9970686" y="3360604"/>
            <a:ext cx="1737360" cy="17373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39C3930-C838-49B0-8E48-0287A49B04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pic>
        <p:nvPicPr>
          <p:cNvPr id="8" name="Graphic 7" descr="Help">
            <a:extLst>
              <a:ext uri="{FF2B5EF4-FFF2-40B4-BE49-F238E27FC236}">
                <a16:creationId xmlns:a16="http://schemas.microsoft.com/office/drawing/2014/main" id="{5508FCEA-4F25-40E5-A3C3-FC0A4D66BD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70757" y="990532"/>
            <a:ext cx="1920240" cy="192024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a:t>What are the options for running SQL on Hadoop solutions in Azure?</a:t>
            </a:r>
          </a:p>
          <a:p>
            <a:endParaRPr lang="en-US" sz="3600">
              <a:solidFill>
                <a:schemeClr val="tx1"/>
              </a:solidFill>
            </a:endParaRPr>
          </a:p>
          <a:p>
            <a:r>
              <a:rPr lang="en-US" sz="3600"/>
              <a:t>Does Azure offer anything to speed up querying files in HDFS?</a:t>
            </a:r>
          </a:p>
          <a:p>
            <a:endParaRPr lang="en-US" sz="3600"/>
          </a:p>
          <a:p>
            <a:r>
              <a:rPr lang="en-US" sz="3600"/>
              <a:t>How can we identify, monitor, and protect PII data? </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4FA669C8-635A-407E-9223-1BB9ECDDC3FE}"/>
              </a:ext>
            </a:extLst>
          </p:cNvPr>
          <p:cNvPicPr>
            <a:picLocks noChangeAspect="1"/>
          </p:cNvPicPr>
          <p:nvPr/>
        </p:nvPicPr>
        <p:blipFill>
          <a:blip r:embed="rId3"/>
          <a:stretch>
            <a:fillRect/>
          </a:stretch>
        </p:blipFill>
        <p:spPr>
          <a:xfrm>
            <a:off x="9414451" y="3360148"/>
            <a:ext cx="2598643" cy="2598643"/>
          </a:xfrm>
          <a:prstGeom prst="rect">
            <a:avLst/>
          </a:prstGeom>
        </p:spPr>
      </p:pic>
      <p:pic>
        <p:nvPicPr>
          <p:cNvPr id="6" name="Graphic 5" descr="Help">
            <a:extLst>
              <a:ext uri="{FF2B5EF4-FFF2-40B4-BE49-F238E27FC236}">
                <a16:creationId xmlns:a16="http://schemas.microsoft.com/office/drawing/2014/main" id="{E0B54296-717F-4C9D-B30C-5394DF0694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3652" y="1189176"/>
            <a:ext cx="1920240" cy="1920240"/>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Is Azure Data Lake a good fit for our </a:t>
            </a:r>
            <a:r>
              <a:rPr lang="en-US" sz="3600" dirty="0" err="1"/>
              <a:t>PoC</a:t>
            </a:r>
            <a:r>
              <a:rPr lang="en-US" sz="3600" dirty="0"/>
              <a:t>?</a:t>
            </a:r>
          </a:p>
          <a:p>
            <a:endParaRPr lang="en-US" sz="3600" dirty="0"/>
          </a:p>
          <a:p>
            <a:r>
              <a:rPr lang="en-US" sz="3600" dirty="0"/>
              <a:t>Can access to our SQL DW be limited using Azure Active Directory?</a:t>
            </a:r>
          </a:p>
          <a:p>
            <a:endParaRPr lang="en-US" sz="3600" dirty="0"/>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12" name="Oval 11">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32DDFC9D-1FCE-4227-AC9E-F9B58AC433EB}"/>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 close up of a sign&#10;&#10;Description generated with very high confidence">
            <a:extLst>
              <a:ext uri="{FF2B5EF4-FFF2-40B4-BE49-F238E27FC236}">
                <a16:creationId xmlns:a16="http://schemas.microsoft.com/office/drawing/2014/main" id="{ABF6B4B3-4ED5-4349-98D9-3550CEF1E41E}"/>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A close up of a logo&#10;&#10;Description generated with high confidence">
            <a:extLst>
              <a:ext uri="{FF2B5EF4-FFF2-40B4-BE49-F238E27FC236}">
                <a16:creationId xmlns:a16="http://schemas.microsoft.com/office/drawing/2014/main" id="{B46048EA-47DC-4BCC-8EAB-C1B0884DFF86}"/>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pic>
        <p:nvPicPr>
          <p:cNvPr id="5" name="Picture 4">
            <a:extLst>
              <a:ext uri="{FF2B5EF4-FFF2-40B4-BE49-F238E27FC236}">
                <a16:creationId xmlns:a16="http://schemas.microsoft.com/office/drawing/2014/main" id="{AD6E2D53-4A97-453B-8149-072441C0BBD3}"/>
              </a:ext>
            </a:extLst>
          </p:cNvPr>
          <p:cNvPicPr>
            <a:picLocks noChangeAspect="1"/>
          </p:cNvPicPr>
          <p:nvPr/>
        </p:nvPicPr>
        <p:blipFill>
          <a:blip r:embed="rId7"/>
          <a:stretch>
            <a:fillRect/>
          </a:stretch>
        </p:blipFill>
        <p:spPr>
          <a:xfrm>
            <a:off x="9908199" y="1091137"/>
            <a:ext cx="1737360" cy="1737360"/>
          </a:xfrm>
          <a:prstGeom prst="rect">
            <a:avLst/>
          </a:prstGeom>
        </p:spPr>
      </p:pic>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3" ma:contentTypeDescription="" ma:contentTypeScope="" ma:versionID="e70c7c11a32004613bbdf8513c73364e">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69a3465c2b71eadb4854516a8f74954"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Hope Rosen</DisplayName>
        <AccountId>133</AccountId>
        <AccountType/>
      </UserInfo>
    </Owner>
    <PublishDate xmlns="230E9DF3-BE65-4C73-A93B-D1236EBD677E">2017-11-13T08:00:00+00:00</PublishDate>
    <GenericHTML1 xmlns="230e9df3-be65-4c73-a93b-d1236ebd677e" xsi:nil="true"/>
    <k21a64daf20d4502b2796a1c6b8ce6c8 xmlns="230e9df3-be65-4c73-a93b-d1236ebd677e">
      <Terms xmlns="http://schemas.microsoft.com/office/infopath/2007/PartnerControls"/>
    </k21a64daf20d4502b2796a1c6b8ce6c8>
    <Expire_x0020_Review xmlns="230e9df3-be65-4c73-a93b-d1236ebd677e">2018-12-31T08:00:00+00:00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 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https://microsoft.sharepoint.com/sites/Infopedia_G01KC/Media/Thumbnails/G01KC-1-33847/Whiteboard%20design%20session%20trainer%20presentation-Big%20data%20and%20visualization.png</Url>
      <Description>/sites/Infopedia_G01KC/Media/Thumbnails/G01KC-1-33847/Whiteboard design session trainer presentation-Big data and visualization.png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1273</Value>
      <Value>21</Value>
      <Value>361</Value>
      <Value>212</Value>
      <Value>14</Value>
    </TaxCatchAll>
    <mb88723863e1404388ba3733387d48df xmlns="230e9df3-be65-4c73-a93b-d1236ebd677e">
      <Terms xmlns="http://schemas.microsoft.com/office/infopath/2007/PartnerControls"/>
    </mb88723863e1404388ba3733387d48df>
    <ParentID1 xmlns="230e9df3-be65-4c73-a93b-d1236ebd677e">G01KC-1-20497</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G01KC-99682991-33847</_dlc_DocId>
    <_dlc_DocIdUrl xmlns="230e9df3-be65-4c73-a93b-d1236ebd677e">
      <Url>https://microsoft.sharepoint.com/sites/Infopedia_G01KC/_layouts/15/DocIdRedir.aspx?ID=G01KC-99682991-33847</Url>
      <Description>G01KC-99682991-33847</Description>
    </_dlc_DocIdUrl>
    <dkll xmlns="b3bc04a5-d503-43b1-b98c-a8cf663329d9" xsi:nil="true"/>
  </documentManagement>
</p:properties>
</file>

<file path=customXml/itemProps1.xml><?xml version="1.0" encoding="utf-8"?>
<ds:datastoreItem xmlns:ds="http://schemas.openxmlformats.org/officeDocument/2006/customXml" ds:itemID="{8949E8E6-0B9E-4E00-A7AA-9454E60E34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ADADB4-BBC4-40B4-A9B7-6DC3F8A12471}">
  <ds:schemaRefs>
    <ds:schemaRef ds:uri="http://schemas.microsoft.com/sharepoint/events"/>
  </ds:schemaRefs>
</ds:datastoreItem>
</file>

<file path=customXml/itemProps3.xml><?xml version="1.0" encoding="utf-8"?>
<ds:datastoreItem xmlns:ds="http://schemas.openxmlformats.org/officeDocument/2006/customXml" ds:itemID="{A77EA5B9-624C-4802-960E-2341F2FC0FDE}">
  <ds:schemaRefs>
    <ds:schemaRef ds:uri="http://schemas.microsoft.com/sharepoint/v3/contenttype/forms"/>
  </ds:schemaRefs>
</ds:datastoreItem>
</file>

<file path=customXml/itemProps4.xml><?xml version="1.0" encoding="utf-8"?>
<ds:datastoreItem xmlns:ds="http://schemas.openxmlformats.org/officeDocument/2006/customXml" ds:itemID="{B9692144-68F0-4B70-8D59-5B20B9128427}">
  <ds:schemaRefs>
    <ds:schemaRef ds:uri="Microsoft.SharePoint.Taxonomy.ContentTypeSync"/>
  </ds:schemaRefs>
</ds:datastoreItem>
</file>

<file path=customXml/itemProps5.xml><?xml version="1.0" encoding="utf-8"?>
<ds:datastoreItem xmlns:ds="http://schemas.openxmlformats.org/officeDocument/2006/customXml" ds:itemID="{65665EBC-1B84-45C7-B00E-347F32D4912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http://schemas.microsoft.com/sharepoint/v3"/>
    <ds:schemaRef ds:uri="230e9df3-be65-4c73-a93b-d1236ebd677e"/>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4682</Words>
  <Application>Microsoft Office PowerPoint</Application>
  <PresentationFormat>Widescreen</PresentationFormat>
  <Paragraphs>381</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2018-02-28T12:30:20Z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v-dadesj@microsoft.com</vt:lpwstr>
  </property>
  <property fmtid="{D5CDD505-2E9C-101B-9397-08002B2CF9AE}" pid="6" name="MSIP_Label_f42aa342-8706-4288-bd11-ebb85995028c_SetDate">
    <vt:lpwstr>2018-01-24T21:10:07.7420914Z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of67e5d4b76f4a9db8769983fda9cec0">
    <vt:lpwstr/>
  </property>
  <property fmtid="{D5CDD505-2E9C-101B-9397-08002B2CF9AE}" pid="12" name="TaxKeyword">
    <vt:lpwstr/>
  </property>
  <property fmtid="{D5CDD505-2E9C-101B-9397-08002B2CF9AE}" pid="13" name="NewsType">
    <vt:lpwstr/>
  </property>
  <property fmtid="{D5CDD505-2E9C-101B-9397-08002B2CF9AE}" pid="14" name="_dlc_policyId">
    <vt:lpwstr/>
  </property>
  <property fmtid="{D5CDD505-2E9C-101B-9397-08002B2CF9AE}" pid="15" name="Region">
    <vt:lpwstr/>
  </property>
  <property fmtid="{D5CDD505-2E9C-101B-9397-08002B2CF9AE}" pid="16" name="ItemType">
    <vt:lpwstr>212;#readiness|0bad9107-5243-4424-8599-de9537dda9af</vt:lpwstr>
  </property>
  <property fmtid="{D5CDD505-2E9C-101B-9397-08002B2CF9AE}" pid="17" name="Confidentiality">
    <vt:lpwstr>14;#customer ready|8986c41d-21c5-4f8f-8a12-ea4625b46858</vt:lpwstr>
  </property>
  <property fmtid="{D5CDD505-2E9C-101B-9397-08002B2CF9AE}" pid="18" name="Industries">
    <vt:lpwstr/>
  </property>
  <property fmtid="{D5CDD505-2E9C-101B-9397-08002B2CF9AE}" pid="19" name="MSProducts">
    <vt:lpwstr/>
  </property>
  <property fmtid="{D5CDD505-2E9C-101B-9397-08002B2CF9AE}" pid="20" name="Competitors">
    <vt:lpwstr/>
  </property>
  <property fmtid="{D5CDD505-2E9C-101B-9397-08002B2CF9AE}" pid="21" name="ExperienceContentType">
    <vt:lpwstr/>
  </property>
  <property fmtid="{D5CDD505-2E9C-101B-9397-08002B2CF9AE}" pid="22" name="SMSGDomain">
    <vt:lpwstr>21;#Cloud and Enterprise|adc2fe87-c79a-4ded-a449-3f86b954069d</vt:lpwstr>
  </property>
  <property fmtid="{D5CDD505-2E9C-101B-9397-08002B2CF9AE}" pid="23" name="BusinessArchitecture">
    <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Topics">
    <vt:lpwstr/>
  </property>
  <property fmtid="{D5CDD505-2E9C-101B-9397-08002B2CF9AE}" pid="28" name="Groups">
    <vt:lpwstr/>
  </property>
  <property fmtid="{D5CDD505-2E9C-101B-9397-08002B2CF9AE}" pid="29" name="e8080b0481964c759b2c36ae49591b31">
    <vt:lpwstr/>
  </property>
  <property fmtid="{D5CDD505-2E9C-101B-9397-08002B2CF9AE}" pid="30" name="_docset_NoMedatataSyncRequired">
    <vt:lpwstr>False</vt:lpwstr>
  </property>
  <property fmtid="{D5CDD505-2E9C-101B-9397-08002B2CF9AE}" pid="31" name="Languages">
    <vt:lpwstr/>
  </property>
  <property fmtid="{D5CDD505-2E9C-101B-9397-08002B2CF9AE}" pid="32" name="TechnicalLevel">
    <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MSIP_Label_f42aa342-8706-4288-bd11-ebb85995028c_Ref">
    <vt:lpwstr>https://api.informationprotection.azure.com/api/72f988bf-86f1-41af-91ab-2d7cd011db47</vt:lpwstr>
  </property>
  <property fmtid="{D5CDD505-2E9C-101B-9397-08002B2CF9AE}" pid="37" name="NewsTopic">
    <vt:lpwstr/>
  </property>
  <property fmtid="{D5CDD505-2E9C-101B-9397-08002B2CF9AE}" pid="38" name="Roles">
    <vt:lpwstr>1273;#Solution Architect|fb1f2d27-2db3-4a10-8f2f-7d4a4a158e5e;#361;# Technical Sales|831f7989-43a4-4e48-852a-a5355978f47f</vt:lpwstr>
  </property>
  <property fmtid="{D5CDD505-2E9C-101B-9397-08002B2CF9AE}" pid="39" name="ItemRetentionFormula">
    <vt:lpwstr/>
  </property>
  <property fmtid="{D5CDD505-2E9C-101B-9397-08002B2CF9AE}" pid="40" name="NewsSource">
    <vt:lpwstr/>
  </property>
  <property fmtid="{D5CDD505-2E9C-101B-9397-08002B2CF9AE}" pid="41" name="SMSGTags">
    <vt:lpwstr/>
  </property>
  <property fmtid="{D5CDD505-2E9C-101B-9397-08002B2CF9AE}" pid="42" name="_dlc_DocIdItemGuid">
    <vt:lpwstr>98ecbadc-b5e3-48e8-9506-54feebd86b62</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ies>
</file>